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1" r:id="rId2"/>
    <p:sldId id="292" r:id="rId3"/>
    <p:sldId id="293" r:id="rId4"/>
    <p:sldId id="280" r:id="rId5"/>
    <p:sldId id="281" r:id="rId6"/>
    <p:sldId id="282" r:id="rId7"/>
    <p:sldId id="283" r:id="rId8"/>
    <p:sldId id="284" r:id="rId9"/>
    <p:sldId id="285" r:id="rId10"/>
    <p:sldId id="286" r:id="rId11"/>
    <p:sldId id="287" r:id="rId12"/>
    <p:sldId id="288" r:id="rId13"/>
    <p:sldId id="289" r:id="rId14"/>
    <p:sldId id="290" r:id="rId15"/>
    <p:sldId id="256" r:id="rId16"/>
    <p:sldId id="257" r:id="rId17"/>
    <p:sldId id="258" r:id="rId18"/>
    <p:sldId id="261" r:id="rId19"/>
    <p:sldId id="259" r:id="rId20"/>
    <p:sldId id="260" r:id="rId21"/>
    <p:sldId id="262" r:id="rId22"/>
    <p:sldId id="263" r:id="rId23"/>
    <p:sldId id="265" r:id="rId24"/>
    <p:sldId id="264"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Swift" userId="ce61a49e-44fd-4d8d-8452-4f4cdcb32f43" providerId="ADAL" clId="{515D56D5-E2AF-4440-83E0-5B1E9C0E5B4B}"/>
    <pc:docChg chg="modSld">
      <pc:chgData name="Samuel Swift" userId="ce61a49e-44fd-4d8d-8452-4f4cdcb32f43" providerId="ADAL" clId="{515D56D5-E2AF-4440-83E0-5B1E9C0E5B4B}" dt="2022-05-20T18:28:44.667" v="2"/>
      <pc:docMkLst>
        <pc:docMk/>
      </pc:docMkLst>
      <pc:sldChg chg="modSp mod">
        <pc:chgData name="Samuel Swift" userId="ce61a49e-44fd-4d8d-8452-4f4cdcb32f43" providerId="ADAL" clId="{515D56D5-E2AF-4440-83E0-5B1E9C0E5B4B}" dt="2022-05-20T18:28:44.667" v="2"/>
        <pc:sldMkLst>
          <pc:docMk/>
          <pc:sldMk cId="2709522433" sldId="269"/>
        </pc:sldMkLst>
        <pc:spChg chg="mod">
          <ac:chgData name="Samuel Swift" userId="ce61a49e-44fd-4d8d-8452-4f4cdcb32f43" providerId="ADAL" clId="{515D56D5-E2AF-4440-83E0-5B1E9C0E5B4B}" dt="2022-05-20T18:28:44.667" v="2"/>
          <ac:spMkLst>
            <pc:docMk/>
            <pc:sldMk cId="2709522433" sldId="269"/>
            <ac:spMk id="3" creationId="{0AD5CA46-1ED2-40D2-834A-7F886DE9CC0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CAEE7-2388-4185-9428-D1AC077D3CC8}"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58C8C29B-AD28-4A51-A4FD-7FEB5AC32526}">
      <dgm:prSet/>
      <dgm:spPr/>
      <dgm:t>
        <a:bodyPr/>
        <a:lstStyle/>
        <a:p>
          <a:r>
            <a:rPr lang="en-US"/>
            <a:t>Understand how to merge two files together</a:t>
          </a:r>
        </a:p>
      </dgm:t>
    </dgm:pt>
    <dgm:pt modelId="{203D3ED6-EFF6-401F-BAA5-266B87E1D8F3}" type="parTrans" cxnId="{25802641-A293-4EEC-8922-C582419508FF}">
      <dgm:prSet/>
      <dgm:spPr/>
      <dgm:t>
        <a:bodyPr/>
        <a:lstStyle/>
        <a:p>
          <a:endParaRPr lang="en-US"/>
        </a:p>
      </dgm:t>
    </dgm:pt>
    <dgm:pt modelId="{B9915644-FFC4-4640-BAA2-A1A750D19977}" type="sibTrans" cxnId="{25802641-A293-4EEC-8922-C582419508FF}">
      <dgm:prSet/>
      <dgm:spPr/>
      <dgm:t>
        <a:bodyPr/>
        <a:lstStyle/>
        <a:p>
          <a:endParaRPr lang="en-US"/>
        </a:p>
      </dgm:t>
    </dgm:pt>
    <dgm:pt modelId="{0F2FEF05-83EC-4881-8E1D-263A904A7EF5}">
      <dgm:prSet/>
      <dgm:spPr/>
      <dgm:t>
        <a:bodyPr/>
        <a:lstStyle/>
        <a:p>
          <a:r>
            <a:rPr lang="en-US"/>
            <a:t>Know where to find some resources to help build additional skills</a:t>
          </a:r>
        </a:p>
      </dgm:t>
    </dgm:pt>
    <dgm:pt modelId="{FE479A58-CD80-46BE-904E-5E8358E0D3E2}" type="parTrans" cxnId="{288CCF0D-E0EC-4BE3-853C-0BCE76FE4AD1}">
      <dgm:prSet/>
      <dgm:spPr/>
      <dgm:t>
        <a:bodyPr/>
        <a:lstStyle/>
        <a:p>
          <a:endParaRPr lang="en-US"/>
        </a:p>
      </dgm:t>
    </dgm:pt>
    <dgm:pt modelId="{6AC63BA5-7CCA-4D15-99FA-C8E4DE4D7646}" type="sibTrans" cxnId="{288CCF0D-E0EC-4BE3-853C-0BCE76FE4AD1}">
      <dgm:prSet/>
      <dgm:spPr/>
      <dgm:t>
        <a:bodyPr/>
        <a:lstStyle/>
        <a:p>
          <a:endParaRPr lang="en-US"/>
        </a:p>
      </dgm:t>
    </dgm:pt>
    <dgm:pt modelId="{8D6D68A8-48BA-49C9-9245-02E90ED3B619}">
      <dgm:prSet/>
      <dgm:spPr/>
      <dgm:t>
        <a:bodyPr/>
        <a:lstStyle/>
        <a:p>
          <a:r>
            <a:rPr lang="en-US" dirty="0"/>
            <a:t>Use a package to calculate basic statistics</a:t>
          </a:r>
        </a:p>
      </dgm:t>
    </dgm:pt>
    <dgm:pt modelId="{130A2C96-565F-4381-97EF-5D9BDC015146}" type="parTrans" cxnId="{50DAD950-42BB-4F44-A0EE-6E911D9045D2}">
      <dgm:prSet/>
      <dgm:spPr/>
      <dgm:t>
        <a:bodyPr/>
        <a:lstStyle/>
        <a:p>
          <a:endParaRPr lang="en-US"/>
        </a:p>
      </dgm:t>
    </dgm:pt>
    <dgm:pt modelId="{37537C2D-EA5B-421E-98D8-F5F4264DB942}" type="sibTrans" cxnId="{50DAD950-42BB-4F44-A0EE-6E911D9045D2}">
      <dgm:prSet/>
      <dgm:spPr/>
      <dgm:t>
        <a:bodyPr/>
        <a:lstStyle/>
        <a:p>
          <a:endParaRPr lang="en-US"/>
        </a:p>
      </dgm:t>
    </dgm:pt>
    <dgm:pt modelId="{9F497FB3-0A47-460C-BB9D-93307304F90B}">
      <dgm:prSet/>
      <dgm:spPr/>
      <dgm:t>
        <a:bodyPr/>
        <a:lstStyle/>
        <a:p>
          <a:r>
            <a:rPr lang="en-US"/>
            <a:t>Basic data visualization in R</a:t>
          </a:r>
        </a:p>
      </dgm:t>
    </dgm:pt>
    <dgm:pt modelId="{7C8439BA-41F7-43B4-9AC9-B17B76B1F6F3}" type="parTrans" cxnId="{DF22A490-DAD0-400C-923F-8EFFE39684EB}">
      <dgm:prSet/>
      <dgm:spPr/>
      <dgm:t>
        <a:bodyPr/>
        <a:lstStyle/>
        <a:p>
          <a:endParaRPr lang="en-US"/>
        </a:p>
      </dgm:t>
    </dgm:pt>
    <dgm:pt modelId="{55EEDAB7-92A0-4026-BB8D-331DD9B3A1AA}" type="sibTrans" cxnId="{DF22A490-DAD0-400C-923F-8EFFE39684EB}">
      <dgm:prSet/>
      <dgm:spPr/>
      <dgm:t>
        <a:bodyPr/>
        <a:lstStyle/>
        <a:p>
          <a:endParaRPr lang="en-US"/>
        </a:p>
      </dgm:t>
    </dgm:pt>
    <dgm:pt modelId="{EC4D2859-7DDD-4922-985A-D1A62AA2EA84}" type="pres">
      <dgm:prSet presAssocID="{EF8CAEE7-2388-4185-9428-D1AC077D3CC8}" presName="Name0" presStyleCnt="0">
        <dgm:presLayoutVars>
          <dgm:dir/>
          <dgm:resizeHandles val="exact"/>
        </dgm:presLayoutVars>
      </dgm:prSet>
      <dgm:spPr/>
    </dgm:pt>
    <dgm:pt modelId="{22B57C93-9D57-4251-8B0B-0E79F07BA4D2}" type="pres">
      <dgm:prSet presAssocID="{EF8CAEE7-2388-4185-9428-D1AC077D3CC8}" presName="fgShape" presStyleLbl="fgShp" presStyleIdx="0" presStyleCnt="1"/>
      <dgm:spPr/>
    </dgm:pt>
    <dgm:pt modelId="{96C0D1F2-5246-4C73-8C1B-0A6B67C9DFE4}" type="pres">
      <dgm:prSet presAssocID="{EF8CAEE7-2388-4185-9428-D1AC077D3CC8}" presName="linComp" presStyleCnt="0"/>
      <dgm:spPr/>
    </dgm:pt>
    <dgm:pt modelId="{99D0FE0A-C49F-49BD-9B0E-E5A31C28506C}" type="pres">
      <dgm:prSet presAssocID="{58C8C29B-AD28-4A51-A4FD-7FEB5AC32526}" presName="compNode" presStyleCnt="0"/>
      <dgm:spPr/>
    </dgm:pt>
    <dgm:pt modelId="{6D36438D-0E6F-43AA-B3DE-7CFF82CCC51F}" type="pres">
      <dgm:prSet presAssocID="{58C8C29B-AD28-4A51-A4FD-7FEB5AC32526}" presName="bkgdShape" presStyleLbl="node1" presStyleIdx="0" presStyleCnt="4"/>
      <dgm:spPr/>
    </dgm:pt>
    <dgm:pt modelId="{D168A1BC-6629-42EF-B1B9-03475143210D}" type="pres">
      <dgm:prSet presAssocID="{58C8C29B-AD28-4A51-A4FD-7FEB5AC32526}" presName="nodeTx" presStyleLbl="node1" presStyleIdx="0" presStyleCnt="4">
        <dgm:presLayoutVars>
          <dgm:bulletEnabled val="1"/>
        </dgm:presLayoutVars>
      </dgm:prSet>
      <dgm:spPr/>
    </dgm:pt>
    <dgm:pt modelId="{6F63DB55-98F2-4913-8835-A1F4B96D6895}" type="pres">
      <dgm:prSet presAssocID="{58C8C29B-AD28-4A51-A4FD-7FEB5AC32526}" presName="invisiNode" presStyleLbl="node1" presStyleIdx="0" presStyleCnt="4"/>
      <dgm:spPr/>
    </dgm:pt>
    <dgm:pt modelId="{CD2BB5FB-C536-43F2-8559-8E3A71268906}" type="pres">
      <dgm:prSet presAssocID="{58C8C29B-AD28-4A51-A4FD-7FEB5AC32526}"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Zipper with solid fill"/>
        </a:ext>
      </dgm:extLst>
    </dgm:pt>
    <dgm:pt modelId="{56E29623-3C33-413D-80B6-DA7D91CCBB0E}" type="pres">
      <dgm:prSet presAssocID="{B9915644-FFC4-4640-BAA2-A1A750D19977}" presName="sibTrans" presStyleLbl="sibTrans2D1" presStyleIdx="0" presStyleCnt="0"/>
      <dgm:spPr/>
    </dgm:pt>
    <dgm:pt modelId="{6F8E674B-B2D3-4806-8F69-6A8F5C8E4EF6}" type="pres">
      <dgm:prSet presAssocID="{0F2FEF05-83EC-4881-8E1D-263A904A7EF5}" presName="compNode" presStyleCnt="0"/>
      <dgm:spPr/>
    </dgm:pt>
    <dgm:pt modelId="{A58DE2BB-2CF7-4B9E-AA84-FA37F2F307C6}" type="pres">
      <dgm:prSet presAssocID="{0F2FEF05-83EC-4881-8E1D-263A904A7EF5}" presName="bkgdShape" presStyleLbl="node1" presStyleIdx="1" presStyleCnt="4"/>
      <dgm:spPr/>
    </dgm:pt>
    <dgm:pt modelId="{78353B2D-1866-4361-8082-95D6B83D9B7D}" type="pres">
      <dgm:prSet presAssocID="{0F2FEF05-83EC-4881-8E1D-263A904A7EF5}" presName="nodeTx" presStyleLbl="node1" presStyleIdx="1" presStyleCnt="4">
        <dgm:presLayoutVars>
          <dgm:bulletEnabled val="1"/>
        </dgm:presLayoutVars>
      </dgm:prSet>
      <dgm:spPr/>
    </dgm:pt>
    <dgm:pt modelId="{FE90EA0E-2215-4DF5-A60C-E6F7A253344F}" type="pres">
      <dgm:prSet presAssocID="{0F2FEF05-83EC-4881-8E1D-263A904A7EF5}" presName="invisiNode" presStyleLbl="node1" presStyleIdx="1" presStyleCnt="4"/>
      <dgm:spPr/>
    </dgm:pt>
    <dgm:pt modelId="{123D7B39-FB88-4756-A385-F5E72662B7C0}" type="pres">
      <dgm:prSet presAssocID="{0F2FEF05-83EC-4881-8E1D-263A904A7EF5}"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estions with solid fill"/>
        </a:ext>
      </dgm:extLst>
    </dgm:pt>
    <dgm:pt modelId="{E7079AEA-532E-4D8A-B2D8-B913B6B562C4}" type="pres">
      <dgm:prSet presAssocID="{6AC63BA5-7CCA-4D15-99FA-C8E4DE4D7646}" presName="sibTrans" presStyleLbl="sibTrans2D1" presStyleIdx="0" presStyleCnt="0"/>
      <dgm:spPr/>
    </dgm:pt>
    <dgm:pt modelId="{2FC6097E-026E-4462-99D3-B0E89636DDFB}" type="pres">
      <dgm:prSet presAssocID="{8D6D68A8-48BA-49C9-9245-02E90ED3B619}" presName="compNode" presStyleCnt="0"/>
      <dgm:spPr/>
    </dgm:pt>
    <dgm:pt modelId="{0DA41808-ECAA-4D1C-A7D1-04FF3F1260E6}" type="pres">
      <dgm:prSet presAssocID="{8D6D68A8-48BA-49C9-9245-02E90ED3B619}" presName="bkgdShape" presStyleLbl="node1" presStyleIdx="2" presStyleCnt="4"/>
      <dgm:spPr/>
    </dgm:pt>
    <dgm:pt modelId="{68E6555A-55E4-4E36-892C-9644CCC76C11}" type="pres">
      <dgm:prSet presAssocID="{8D6D68A8-48BA-49C9-9245-02E90ED3B619}" presName="nodeTx" presStyleLbl="node1" presStyleIdx="2" presStyleCnt="4">
        <dgm:presLayoutVars>
          <dgm:bulletEnabled val="1"/>
        </dgm:presLayoutVars>
      </dgm:prSet>
      <dgm:spPr/>
    </dgm:pt>
    <dgm:pt modelId="{AD8D0E93-DE21-49CB-828D-15A891933DFA}" type="pres">
      <dgm:prSet presAssocID="{8D6D68A8-48BA-49C9-9245-02E90ED3B619}" presName="invisiNode" presStyleLbl="node1" presStyleIdx="2" presStyleCnt="4"/>
      <dgm:spPr/>
    </dgm:pt>
    <dgm:pt modelId="{91BEAAD6-6E2E-4BC7-8F39-5CBE33358CE5}" type="pres">
      <dgm:prSet presAssocID="{8D6D68A8-48BA-49C9-9245-02E90ED3B619}" presName="imagNod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bacus with solid fill"/>
        </a:ext>
      </dgm:extLst>
    </dgm:pt>
    <dgm:pt modelId="{EF21E8DD-F4C1-44B5-8AA3-4103062C0D56}" type="pres">
      <dgm:prSet presAssocID="{37537C2D-EA5B-421E-98D8-F5F4264DB942}" presName="sibTrans" presStyleLbl="sibTrans2D1" presStyleIdx="0" presStyleCnt="0"/>
      <dgm:spPr/>
    </dgm:pt>
    <dgm:pt modelId="{24E718C9-F336-4092-99AB-99237C47BCA9}" type="pres">
      <dgm:prSet presAssocID="{9F497FB3-0A47-460C-BB9D-93307304F90B}" presName="compNode" presStyleCnt="0"/>
      <dgm:spPr/>
    </dgm:pt>
    <dgm:pt modelId="{B579A4D0-FE0E-46FD-8E1A-81510C7C827C}" type="pres">
      <dgm:prSet presAssocID="{9F497FB3-0A47-460C-BB9D-93307304F90B}" presName="bkgdShape" presStyleLbl="node1" presStyleIdx="3" presStyleCnt="4"/>
      <dgm:spPr/>
    </dgm:pt>
    <dgm:pt modelId="{BF107891-A0F4-4D52-9C45-40F896E0A6FD}" type="pres">
      <dgm:prSet presAssocID="{9F497FB3-0A47-460C-BB9D-93307304F90B}" presName="nodeTx" presStyleLbl="node1" presStyleIdx="3" presStyleCnt="4">
        <dgm:presLayoutVars>
          <dgm:bulletEnabled val="1"/>
        </dgm:presLayoutVars>
      </dgm:prSet>
      <dgm:spPr/>
    </dgm:pt>
    <dgm:pt modelId="{1EFB3BB6-BC51-4C3D-B6C2-D9C254A4A483}" type="pres">
      <dgm:prSet presAssocID="{9F497FB3-0A47-460C-BB9D-93307304F90B}" presName="invisiNode" presStyleLbl="node1" presStyleIdx="3" presStyleCnt="4"/>
      <dgm:spPr/>
    </dgm:pt>
    <dgm:pt modelId="{3C29CC02-423E-455A-9237-9556B9068776}" type="pres">
      <dgm:prSet presAssocID="{9F497FB3-0A47-460C-BB9D-93307304F90B}"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upply And Demand with solid fill"/>
        </a:ext>
      </dgm:extLst>
    </dgm:pt>
  </dgm:ptLst>
  <dgm:cxnLst>
    <dgm:cxn modelId="{288CCF0D-E0EC-4BE3-853C-0BCE76FE4AD1}" srcId="{EF8CAEE7-2388-4185-9428-D1AC077D3CC8}" destId="{0F2FEF05-83EC-4881-8E1D-263A904A7EF5}" srcOrd="1" destOrd="0" parTransId="{FE479A58-CD80-46BE-904E-5E8358E0D3E2}" sibTransId="{6AC63BA5-7CCA-4D15-99FA-C8E4DE4D7646}"/>
    <dgm:cxn modelId="{236C6B23-7E2F-43EA-A25E-64D62EE4921C}" type="presOf" srcId="{6AC63BA5-7CCA-4D15-99FA-C8E4DE4D7646}" destId="{E7079AEA-532E-4D8A-B2D8-B913B6B562C4}" srcOrd="0" destOrd="0" presId="urn:microsoft.com/office/officeart/2005/8/layout/hList7"/>
    <dgm:cxn modelId="{92CA7323-3197-4291-971F-AB15049B1082}" type="presOf" srcId="{8D6D68A8-48BA-49C9-9245-02E90ED3B619}" destId="{0DA41808-ECAA-4D1C-A7D1-04FF3F1260E6}" srcOrd="0" destOrd="0" presId="urn:microsoft.com/office/officeart/2005/8/layout/hList7"/>
    <dgm:cxn modelId="{8CE1BA34-29F6-4DC3-A62F-5CD0CA11865A}" type="presOf" srcId="{8D6D68A8-48BA-49C9-9245-02E90ED3B619}" destId="{68E6555A-55E4-4E36-892C-9644CCC76C11}" srcOrd="1" destOrd="0" presId="urn:microsoft.com/office/officeart/2005/8/layout/hList7"/>
    <dgm:cxn modelId="{25802641-A293-4EEC-8922-C582419508FF}" srcId="{EF8CAEE7-2388-4185-9428-D1AC077D3CC8}" destId="{58C8C29B-AD28-4A51-A4FD-7FEB5AC32526}" srcOrd="0" destOrd="0" parTransId="{203D3ED6-EFF6-401F-BAA5-266B87E1D8F3}" sibTransId="{B9915644-FFC4-4640-BAA2-A1A750D19977}"/>
    <dgm:cxn modelId="{B3DE6E41-128F-4259-81A0-0FA825D96076}" type="presOf" srcId="{9F497FB3-0A47-460C-BB9D-93307304F90B}" destId="{B579A4D0-FE0E-46FD-8E1A-81510C7C827C}" srcOrd="0" destOrd="0" presId="urn:microsoft.com/office/officeart/2005/8/layout/hList7"/>
    <dgm:cxn modelId="{AB9C0C67-6A08-438C-B862-62EFFC43595A}" type="presOf" srcId="{58C8C29B-AD28-4A51-A4FD-7FEB5AC32526}" destId="{6D36438D-0E6F-43AA-B3DE-7CFF82CCC51F}" srcOrd="0" destOrd="0" presId="urn:microsoft.com/office/officeart/2005/8/layout/hList7"/>
    <dgm:cxn modelId="{50DAD950-42BB-4F44-A0EE-6E911D9045D2}" srcId="{EF8CAEE7-2388-4185-9428-D1AC077D3CC8}" destId="{8D6D68A8-48BA-49C9-9245-02E90ED3B619}" srcOrd="2" destOrd="0" parTransId="{130A2C96-565F-4381-97EF-5D9BDC015146}" sibTransId="{37537C2D-EA5B-421E-98D8-F5F4264DB942}"/>
    <dgm:cxn modelId="{05C21B78-CBF2-44C8-9809-8F51671BE87B}" type="presOf" srcId="{0F2FEF05-83EC-4881-8E1D-263A904A7EF5}" destId="{78353B2D-1866-4361-8082-95D6B83D9B7D}" srcOrd="1" destOrd="0" presId="urn:microsoft.com/office/officeart/2005/8/layout/hList7"/>
    <dgm:cxn modelId="{DF22A490-DAD0-400C-923F-8EFFE39684EB}" srcId="{EF8CAEE7-2388-4185-9428-D1AC077D3CC8}" destId="{9F497FB3-0A47-460C-BB9D-93307304F90B}" srcOrd="3" destOrd="0" parTransId="{7C8439BA-41F7-43B4-9AC9-B17B76B1F6F3}" sibTransId="{55EEDAB7-92A0-4026-BB8D-331DD9B3A1AA}"/>
    <dgm:cxn modelId="{282720A0-07A4-48C5-8251-8B0F1E2644BE}" type="presOf" srcId="{EF8CAEE7-2388-4185-9428-D1AC077D3CC8}" destId="{EC4D2859-7DDD-4922-985A-D1A62AA2EA84}" srcOrd="0" destOrd="0" presId="urn:microsoft.com/office/officeart/2005/8/layout/hList7"/>
    <dgm:cxn modelId="{C7F86AA4-BB49-4C0C-9A0D-DF60BF14B173}" type="presOf" srcId="{0F2FEF05-83EC-4881-8E1D-263A904A7EF5}" destId="{A58DE2BB-2CF7-4B9E-AA84-FA37F2F307C6}" srcOrd="0" destOrd="0" presId="urn:microsoft.com/office/officeart/2005/8/layout/hList7"/>
    <dgm:cxn modelId="{5E310CC5-352E-4970-A254-3255382C29B0}" type="presOf" srcId="{B9915644-FFC4-4640-BAA2-A1A750D19977}" destId="{56E29623-3C33-413D-80B6-DA7D91CCBB0E}" srcOrd="0" destOrd="0" presId="urn:microsoft.com/office/officeart/2005/8/layout/hList7"/>
    <dgm:cxn modelId="{F56824D4-F2C9-4C63-94BD-B6A18EE84B1C}" type="presOf" srcId="{37537C2D-EA5B-421E-98D8-F5F4264DB942}" destId="{EF21E8DD-F4C1-44B5-8AA3-4103062C0D56}" srcOrd="0" destOrd="0" presId="urn:microsoft.com/office/officeart/2005/8/layout/hList7"/>
    <dgm:cxn modelId="{CBB17ADB-A935-48C6-9D83-44D70F73E8F9}" type="presOf" srcId="{58C8C29B-AD28-4A51-A4FD-7FEB5AC32526}" destId="{D168A1BC-6629-42EF-B1B9-03475143210D}" srcOrd="1" destOrd="0" presId="urn:microsoft.com/office/officeart/2005/8/layout/hList7"/>
    <dgm:cxn modelId="{767C94EF-8030-4CA5-913A-1EB2C57F5F40}" type="presOf" srcId="{9F497FB3-0A47-460C-BB9D-93307304F90B}" destId="{BF107891-A0F4-4D52-9C45-40F896E0A6FD}" srcOrd="1" destOrd="0" presId="urn:microsoft.com/office/officeart/2005/8/layout/hList7"/>
    <dgm:cxn modelId="{0C5A7480-67EC-4DC6-8BE2-20B09CDF228C}" type="presParOf" srcId="{EC4D2859-7DDD-4922-985A-D1A62AA2EA84}" destId="{22B57C93-9D57-4251-8B0B-0E79F07BA4D2}" srcOrd="0" destOrd="0" presId="urn:microsoft.com/office/officeart/2005/8/layout/hList7"/>
    <dgm:cxn modelId="{EEBFB82B-7686-4E6E-8CF5-15F41320128B}" type="presParOf" srcId="{EC4D2859-7DDD-4922-985A-D1A62AA2EA84}" destId="{96C0D1F2-5246-4C73-8C1B-0A6B67C9DFE4}" srcOrd="1" destOrd="0" presId="urn:microsoft.com/office/officeart/2005/8/layout/hList7"/>
    <dgm:cxn modelId="{07D57B43-667C-48BE-A426-51BBC5F9CEB2}" type="presParOf" srcId="{96C0D1F2-5246-4C73-8C1B-0A6B67C9DFE4}" destId="{99D0FE0A-C49F-49BD-9B0E-E5A31C28506C}" srcOrd="0" destOrd="0" presId="urn:microsoft.com/office/officeart/2005/8/layout/hList7"/>
    <dgm:cxn modelId="{28698FA0-4BC4-4998-8B83-82205BEE1FA3}" type="presParOf" srcId="{99D0FE0A-C49F-49BD-9B0E-E5A31C28506C}" destId="{6D36438D-0E6F-43AA-B3DE-7CFF82CCC51F}" srcOrd="0" destOrd="0" presId="urn:microsoft.com/office/officeart/2005/8/layout/hList7"/>
    <dgm:cxn modelId="{262E48AE-365F-42B1-8BE9-C0633C8976C3}" type="presParOf" srcId="{99D0FE0A-C49F-49BD-9B0E-E5A31C28506C}" destId="{D168A1BC-6629-42EF-B1B9-03475143210D}" srcOrd="1" destOrd="0" presId="urn:microsoft.com/office/officeart/2005/8/layout/hList7"/>
    <dgm:cxn modelId="{E2B8F133-871D-4165-931C-BCA53D25DB8F}" type="presParOf" srcId="{99D0FE0A-C49F-49BD-9B0E-E5A31C28506C}" destId="{6F63DB55-98F2-4913-8835-A1F4B96D6895}" srcOrd="2" destOrd="0" presId="urn:microsoft.com/office/officeart/2005/8/layout/hList7"/>
    <dgm:cxn modelId="{AB515A8E-2E25-4EE2-AD14-97446A30479C}" type="presParOf" srcId="{99D0FE0A-C49F-49BD-9B0E-E5A31C28506C}" destId="{CD2BB5FB-C536-43F2-8559-8E3A71268906}" srcOrd="3" destOrd="0" presId="urn:microsoft.com/office/officeart/2005/8/layout/hList7"/>
    <dgm:cxn modelId="{EBC6C35F-8DB6-471F-A120-FF9DA8140E63}" type="presParOf" srcId="{96C0D1F2-5246-4C73-8C1B-0A6B67C9DFE4}" destId="{56E29623-3C33-413D-80B6-DA7D91CCBB0E}" srcOrd="1" destOrd="0" presId="urn:microsoft.com/office/officeart/2005/8/layout/hList7"/>
    <dgm:cxn modelId="{2786242C-57A5-4012-83D1-2C79049EBE7E}" type="presParOf" srcId="{96C0D1F2-5246-4C73-8C1B-0A6B67C9DFE4}" destId="{6F8E674B-B2D3-4806-8F69-6A8F5C8E4EF6}" srcOrd="2" destOrd="0" presId="urn:microsoft.com/office/officeart/2005/8/layout/hList7"/>
    <dgm:cxn modelId="{40C17E87-6420-45EC-B9EE-0D886500AB68}" type="presParOf" srcId="{6F8E674B-B2D3-4806-8F69-6A8F5C8E4EF6}" destId="{A58DE2BB-2CF7-4B9E-AA84-FA37F2F307C6}" srcOrd="0" destOrd="0" presId="urn:microsoft.com/office/officeart/2005/8/layout/hList7"/>
    <dgm:cxn modelId="{D47A714A-05EC-41BB-9FAE-6986D795F3B5}" type="presParOf" srcId="{6F8E674B-B2D3-4806-8F69-6A8F5C8E4EF6}" destId="{78353B2D-1866-4361-8082-95D6B83D9B7D}" srcOrd="1" destOrd="0" presId="urn:microsoft.com/office/officeart/2005/8/layout/hList7"/>
    <dgm:cxn modelId="{D29392D7-A77E-429B-909C-9D5AFC479386}" type="presParOf" srcId="{6F8E674B-B2D3-4806-8F69-6A8F5C8E4EF6}" destId="{FE90EA0E-2215-4DF5-A60C-E6F7A253344F}" srcOrd="2" destOrd="0" presId="urn:microsoft.com/office/officeart/2005/8/layout/hList7"/>
    <dgm:cxn modelId="{DFE9C2D9-2FED-43DB-8809-60EAC2A20A0C}" type="presParOf" srcId="{6F8E674B-B2D3-4806-8F69-6A8F5C8E4EF6}" destId="{123D7B39-FB88-4756-A385-F5E72662B7C0}" srcOrd="3" destOrd="0" presId="urn:microsoft.com/office/officeart/2005/8/layout/hList7"/>
    <dgm:cxn modelId="{A84223E2-FFE2-4881-A8EA-CD9D28B49225}" type="presParOf" srcId="{96C0D1F2-5246-4C73-8C1B-0A6B67C9DFE4}" destId="{E7079AEA-532E-4D8A-B2D8-B913B6B562C4}" srcOrd="3" destOrd="0" presId="urn:microsoft.com/office/officeart/2005/8/layout/hList7"/>
    <dgm:cxn modelId="{B84E1D95-7AB9-4D7C-A703-776210FC3D9F}" type="presParOf" srcId="{96C0D1F2-5246-4C73-8C1B-0A6B67C9DFE4}" destId="{2FC6097E-026E-4462-99D3-B0E89636DDFB}" srcOrd="4" destOrd="0" presId="urn:microsoft.com/office/officeart/2005/8/layout/hList7"/>
    <dgm:cxn modelId="{4B6EC7F4-668C-4B17-A9AA-BE6CD9A2809D}" type="presParOf" srcId="{2FC6097E-026E-4462-99D3-B0E89636DDFB}" destId="{0DA41808-ECAA-4D1C-A7D1-04FF3F1260E6}" srcOrd="0" destOrd="0" presId="urn:microsoft.com/office/officeart/2005/8/layout/hList7"/>
    <dgm:cxn modelId="{8093862B-AA6B-40A9-8BF7-F3723CB1CC57}" type="presParOf" srcId="{2FC6097E-026E-4462-99D3-B0E89636DDFB}" destId="{68E6555A-55E4-4E36-892C-9644CCC76C11}" srcOrd="1" destOrd="0" presId="urn:microsoft.com/office/officeart/2005/8/layout/hList7"/>
    <dgm:cxn modelId="{567F34D1-EB73-4848-9640-9485A4C25B71}" type="presParOf" srcId="{2FC6097E-026E-4462-99D3-B0E89636DDFB}" destId="{AD8D0E93-DE21-49CB-828D-15A891933DFA}" srcOrd="2" destOrd="0" presId="urn:microsoft.com/office/officeart/2005/8/layout/hList7"/>
    <dgm:cxn modelId="{72B1C460-5D7E-47B7-ADEB-4A46D2177A10}" type="presParOf" srcId="{2FC6097E-026E-4462-99D3-B0E89636DDFB}" destId="{91BEAAD6-6E2E-4BC7-8F39-5CBE33358CE5}" srcOrd="3" destOrd="0" presId="urn:microsoft.com/office/officeart/2005/8/layout/hList7"/>
    <dgm:cxn modelId="{48AEADD7-7C97-4C89-B10B-82E5F38184E4}" type="presParOf" srcId="{96C0D1F2-5246-4C73-8C1B-0A6B67C9DFE4}" destId="{EF21E8DD-F4C1-44B5-8AA3-4103062C0D56}" srcOrd="5" destOrd="0" presId="urn:microsoft.com/office/officeart/2005/8/layout/hList7"/>
    <dgm:cxn modelId="{3265A90F-7F2F-4758-A069-C68A2C721ABE}" type="presParOf" srcId="{96C0D1F2-5246-4C73-8C1B-0A6B67C9DFE4}" destId="{24E718C9-F336-4092-99AB-99237C47BCA9}" srcOrd="6" destOrd="0" presId="urn:microsoft.com/office/officeart/2005/8/layout/hList7"/>
    <dgm:cxn modelId="{916DCDC8-083A-4C76-AB59-24899ABEE1C4}" type="presParOf" srcId="{24E718C9-F336-4092-99AB-99237C47BCA9}" destId="{B579A4D0-FE0E-46FD-8E1A-81510C7C827C}" srcOrd="0" destOrd="0" presId="urn:microsoft.com/office/officeart/2005/8/layout/hList7"/>
    <dgm:cxn modelId="{A4A72814-1A16-4FA4-814B-77ADD94F2442}" type="presParOf" srcId="{24E718C9-F336-4092-99AB-99237C47BCA9}" destId="{BF107891-A0F4-4D52-9C45-40F896E0A6FD}" srcOrd="1" destOrd="0" presId="urn:microsoft.com/office/officeart/2005/8/layout/hList7"/>
    <dgm:cxn modelId="{44A764EE-71CC-4813-AA0E-2BA0090E9092}" type="presParOf" srcId="{24E718C9-F336-4092-99AB-99237C47BCA9}" destId="{1EFB3BB6-BC51-4C3D-B6C2-D9C254A4A483}" srcOrd="2" destOrd="0" presId="urn:microsoft.com/office/officeart/2005/8/layout/hList7"/>
    <dgm:cxn modelId="{37C1A56E-C6B6-4260-B3F8-1E72A3C861D4}" type="presParOf" srcId="{24E718C9-F336-4092-99AB-99237C47BCA9}" destId="{3C29CC02-423E-455A-9237-9556B906877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74B2C-D474-4DFB-B563-CCE49623B7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98E191-28BC-434F-A1F0-59983D533E53}">
      <dgm:prSet/>
      <dgm:spPr/>
      <dgm:t>
        <a:bodyPr/>
        <a:lstStyle/>
        <a:p>
          <a:r>
            <a:rPr lang="en-US"/>
            <a:t>2 (or more!) datasets</a:t>
          </a:r>
        </a:p>
      </dgm:t>
    </dgm:pt>
    <dgm:pt modelId="{30929EC4-EA79-425A-B55B-F9DFA419CB21}" type="parTrans" cxnId="{307F2288-1278-4AA3-86DB-BB99A4B41C70}">
      <dgm:prSet/>
      <dgm:spPr/>
      <dgm:t>
        <a:bodyPr/>
        <a:lstStyle/>
        <a:p>
          <a:endParaRPr lang="en-US"/>
        </a:p>
      </dgm:t>
    </dgm:pt>
    <dgm:pt modelId="{D105020D-D3E0-4695-8FAA-42D6040BE590}" type="sibTrans" cxnId="{307F2288-1278-4AA3-86DB-BB99A4B41C70}">
      <dgm:prSet/>
      <dgm:spPr/>
      <dgm:t>
        <a:bodyPr/>
        <a:lstStyle/>
        <a:p>
          <a:endParaRPr lang="en-US"/>
        </a:p>
      </dgm:t>
    </dgm:pt>
    <dgm:pt modelId="{6D41B18A-6F87-4361-A3C2-6C1E59E5D8CE}">
      <dgm:prSet/>
      <dgm:spPr/>
      <dgm:t>
        <a:bodyPr/>
        <a:lstStyle/>
        <a:p>
          <a:r>
            <a:rPr lang="en-US"/>
            <a:t>Unique identifier to merge datasets</a:t>
          </a:r>
        </a:p>
      </dgm:t>
    </dgm:pt>
    <dgm:pt modelId="{BB7F1D9B-A131-4146-8EE3-E803BAEB0FA9}" type="parTrans" cxnId="{08E28B37-0AB0-47FE-BDEC-89D1D967C5B7}">
      <dgm:prSet/>
      <dgm:spPr/>
      <dgm:t>
        <a:bodyPr/>
        <a:lstStyle/>
        <a:p>
          <a:endParaRPr lang="en-US"/>
        </a:p>
      </dgm:t>
    </dgm:pt>
    <dgm:pt modelId="{C4860AC5-FC41-4E12-9CB6-DCE16D088384}" type="sibTrans" cxnId="{08E28B37-0AB0-47FE-BDEC-89D1D967C5B7}">
      <dgm:prSet/>
      <dgm:spPr/>
      <dgm:t>
        <a:bodyPr/>
        <a:lstStyle/>
        <a:p>
          <a:endParaRPr lang="en-US"/>
        </a:p>
      </dgm:t>
    </dgm:pt>
    <dgm:pt modelId="{EEDD216E-30B6-4AEC-A438-E0E7C8B493F6}">
      <dgm:prSet/>
      <dgm:spPr/>
      <dgm:t>
        <a:bodyPr/>
        <a:lstStyle/>
        <a:p>
          <a:r>
            <a:rPr lang="en-US"/>
            <a:t>Unique identifiers must be formatted the same! </a:t>
          </a:r>
        </a:p>
      </dgm:t>
    </dgm:pt>
    <dgm:pt modelId="{6AA715C8-05DC-457E-A947-67CB818A1FE0}" type="parTrans" cxnId="{240FC8AD-904B-4146-9367-9A62DE356989}">
      <dgm:prSet/>
      <dgm:spPr/>
      <dgm:t>
        <a:bodyPr/>
        <a:lstStyle/>
        <a:p>
          <a:endParaRPr lang="en-US"/>
        </a:p>
      </dgm:t>
    </dgm:pt>
    <dgm:pt modelId="{FEBA367A-9392-4CF2-8029-30DFAB377608}" type="sibTrans" cxnId="{240FC8AD-904B-4146-9367-9A62DE356989}">
      <dgm:prSet/>
      <dgm:spPr/>
      <dgm:t>
        <a:bodyPr/>
        <a:lstStyle/>
        <a:p>
          <a:endParaRPr lang="en-US"/>
        </a:p>
      </dgm:t>
    </dgm:pt>
    <dgm:pt modelId="{5933F381-F835-40A7-B3D8-C66E583FD470}" type="pres">
      <dgm:prSet presAssocID="{46674B2C-D474-4DFB-B563-CCE49623B723}" presName="linear" presStyleCnt="0">
        <dgm:presLayoutVars>
          <dgm:animLvl val="lvl"/>
          <dgm:resizeHandles val="exact"/>
        </dgm:presLayoutVars>
      </dgm:prSet>
      <dgm:spPr/>
    </dgm:pt>
    <dgm:pt modelId="{2C242959-9703-4E3F-BA5A-4060D37A5292}" type="pres">
      <dgm:prSet presAssocID="{E898E191-28BC-434F-A1F0-59983D533E53}" presName="parentText" presStyleLbl="node1" presStyleIdx="0" presStyleCnt="2">
        <dgm:presLayoutVars>
          <dgm:chMax val="0"/>
          <dgm:bulletEnabled val="1"/>
        </dgm:presLayoutVars>
      </dgm:prSet>
      <dgm:spPr/>
    </dgm:pt>
    <dgm:pt modelId="{FA1A3F11-27F1-44AE-BAFC-D98C9CB62510}" type="pres">
      <dgm:prSet presAssocID="{D105020D-D3E0-4695-8FAA-42D6040BE590}" presName="spacer" presStyleCnt="0"/>
      <dgm:spPr/>
    </dgm:pt>
    <dgm:pt modelId="{2E198C21-83CD-4B85-8EC3-BDC01ADC7637}" type="pres">
      <dgm:prSet presAssocID="{6D41B18A-6F87-4361-A3C2-6C1E59E5D8CE}" presName="parentText" presStyleLbl="node1" presStyleIdx="1" presStyleCnt="2">
        <dgm:presLayoutVars>
          <dgm:chMax val="0"/>
          <dgm:bulletEnabled val="1"/>
        </dgm:presLayoutVars>
      </dgm:prSet>
      <dgm:spPr/>
    </dgm:pt>
    <dgm:pt modelId="{6AAC6EEF-CFBA-4471-B357-B54AA4F33EB5}" type="pres">
      <dgm:prSet presAssocID="{6D41B18A-6F87-4361-A3C2-6C1E59E5D8CE}" presName="childText" presStyleLbl="revTx" presStyleIdx="0" presStyleCnt="1">
        <dgm:presLayoutVars>
          <dgm:bulletEnabled val="1"/>
        </dgm:presLayoutVars>
      </dgm:prSet>
      <dgm:spPr/>
    </dgm:pt>
  </dgm:ptLst>
  <dgm:cxnLst>
    <dgm:cxn modelId="{8D5A8320-D0F2-44C7-BE46-EEBD9BAB11BF}" type="presOf" srcId="{E898E191-28BC-434F-A1F0-59983D533E53}" destId="{2C242959-9703-4E3F-BA5A-4060D37A5292}" srcOrd="0" destOrd="0" presId="urn:microsoft.com/office/officeart/2005/8/layout/vList2"/>
    <dgm:cxn modelId="{08E28B37-0AB0-47FE-BDEC-89D1D967C5B7}" srcId="{46674B2C-D474-4DFB-B563-CCE49623B723}" destId="{6D41B18A-6F87-4361-A3C2-6C1E59E5D8CE}" srcOrd="1" destOrd="0" parTransId="{BB7F1D9B-A131-4146-8EE3-E803BAEB0FA9}" sibTransId="{C4860AC5-FC41-4E12-9CB6-DCE16D088384}"/>
    <dgm:cxn modelId="{1EF09E3E-9134-4447-A4C2-903CF59C3D8A}" type="presOf" srcId="{6D41B18A-6F87-4361-A3C2-6C1E59E5D8CE}" destId="{2E198C21-83CD-4B85-8EC3-BDC01ADC7637}" srcOrd="0" destOrd="0" presId="urn:microsoft.com/office/officeart/2005/8/layout/vList2"/>
    <dgm:cxn modelId="{307F2288-1278-4AA3-86DB-BB99A4B41C70}" srcId="{46674B2C-D474-4DFB-B563-CCE49623B723}" destId="{E898E191-28BC-434F-A1F0-59983D533E53}" srcOrd="0" destOrd="0" parTransId="{30929EC4-EA79-425A-B55B-F9DFA419CB21}" sibTransId="{D105020D-D3E0-4695-8FAA-42D6040BE590}"/>
    <dgm:cxn modelId="{030E67A6-DB05-42D6-9344-B226C4B2FE7F}" type="presOf" srcId="{EEDD216E-30B6-4AEC-A438-E0E7C8B493F6}" destId="{6AAC6EEF-CFBA-4471-B357-B54AA4F33EB5}" srcOrd="0" destOrd="0" presId="urn:microsoft.com/office/officeart/2005/8/layout/vList2"/>
    <dgm:cxn modelId="{240FC8AD-904B-4146-9367-9A62DE356989}" srcId="{6D41B18A-6F87-4361-A3C2-6C1E59E5D8CE}" destId="{EEDD216E-30B6-4AEC-A438-E0E7C8B493F6}" srcOrd="0" destOrd="0" parTransId="{6AA715C8-05DC-457E-A947-67CB818A1FE0}" sibTransId="{FEBA367A-9392-4CF2-8029-30DFAB377608}"/>
    <dgm:cxn modelId="{400C92DD-B2A0-40DD-BC98-B84D460452CC}" type="presOf" srcId="{46674B2C-D474-4DFB-B563-CCE49623B723}" destId="{5933F381-F835-40A7-B3D8-C66E583FD470}" srcOrd="0" destOrd="0" presId="urn:microsoft.com/office/officeart/2005/8/layout/vList2"/>
    <dgm:cxn modelId="{F6AC8A83-9F6D-404E-952B-CA952DF9CDF2}" type="presParOf" srcId="{5933F381-F835-40A7-B3D8-C66E583FD470}" destId="{2C242959-9703-4E3F-BA5A-4060D37A5292}" srcOrd="0" destOrd="0" presId="urn:microsoft.com/office/officeart/2005/8/layout/vList2"/>
    <dgm:cxn modelId="{9F470106-66FE-4F8E-9152-9EE5A0AB5591}" type="presParOf" srcId="{5933F381-F835-40A7-B3D8-C66E583FD470}" destId="{FA1A3F11-27F1-44AE-BAFC-D98C9CB62510}" srcOrd="1" destOrd="0" presId="urn:microsoft.com/office/officeart/2005/8/layout/vList2"/>
    <dgm:cxn modelId="{C0FFBAD9-132D-4953-8789-2A49E66B50F4}" type="presParOf" srcId="{5933F381-F835-40A7-B3D8-C66E583FD470}" destId="{2E198C21-83CD-4B85-8EC3-BDC01ADC7637}" srcOrd="2" destOrd="0" presId="urn:microsoft.com/office/officeart/2005/8/layout/vList2"/>
    <dgm:cxn modelId="{A93479D3-9F36-49E7-B3BC-D114434B3439}" type="presParOf" srcId="{5933F381-F835-40A7-B3D8-C66E583FD470}" destId="{6AAC6EEF-CFBA-4471-B357-B54AA4F33EB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3C330-F5FA-4636-AF2B-C13E7ACFB12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DD60E8ED-8BF2-4E74-B2F7-49273DF6B0B8}">
      <dgm:prSet/>
      <dgm:spPr/>
      <dgm:t>
        <a:bodyPr/>
        <a:lstStyle/>
        <a:p>
          <a:r>
            <a:rPr lang="en-US" dirty="0"/>
            <a:t>Resources for troubleshooting</a:t>
          </a:r>
        </a:p>
      </dgm:t>
    </dgm:pt>
    <dgm:pt modelId="{0797A676-3E0D-4E2A-9D41-FAF058E6A60A}" type="parTrans" cxnId="{0C6F9884-42AC-4E1D-86F2-D3D0329DD6EF}">
      <dgm:prSet/>
      <dgm:spPr/>
      <dgm:t>
        <a:bodyPr/>
        <a:lstStyle/>
        <a:p>
          <a:endParaRPr lang="en-US"/>
        </a:p>
      </dgm:t>
    </dgm:pt>
    <dgm:pt modelId="{939BB730-2F8A-4368-B171-F863507EBE42}" type="sibTrans" cxnId="{0C6F9884-42AC-4E1D-86F2-D3D0329DD6EF}">
      <dgm:prSet/>
      <dgm:spPr/>
      <dgm:t>
        <a:bodyPr/>
        <a:lstStyle/>
        <a:p>
          <a:endParaRPr lang="en-US"/>
        </a:p>
      </dgm:t>
    </dgm:pt>
    <dgm:pt modelId="{8AAA414A-2AAA-4740-A497-8124837F298E}">
      <dgm:prSet/>
      <dgm:spPr/>
      <dgm:t>
        <a:bodyPr/>
        <a:lstStyle/>
        <a:p>
          <a:r>
            <a:rPr lang="en-US"/>
            <a:t>Help menu</a:t>
          </a:r>
        </a:p>
      </dgm:t>
    </dgm:pt>
    <dgm:pt modelId="{DB987A6B-14A2-48C0-8597-3CFE23BAE233}" type="parTrans" cxnId="{789FD4B3-9163-4448-9D10-5AAF5B6F5E7B}">
      <dgm:prSet/>
      <dgm:spPr/>
      <dgm:t>
        <a:bodyPr/>
        <a:lstStyle/>
        <a:p>
          <a:endParaRPr lang="en-US"/>
        </a:p>
      </dgm:t>
    </dgm:pt>
    <dgm:pt modelId="{3C7D0FBD-DCEE-4F68-8214-172C23F31133}" type="sibTrans" cxnId="{789FD4B3-9163-4448-9D10-5AAF5B6F5E7B}">
      <dgm:prSet/>
      <dgm:spPr/>
      <dgm:t>
        <a:bodyPr/>
        <a:lstStyle/>
        <a:p>
          <a:endParaRPr lang="en-US"/>
        </a:p>
      </dgm:t>
    </dgm:pt>
    <dgm:pt modelId="{9E3C4380-B1DD-4EE4-A568-0B3561849AD9}">
      <dgm:prSet/>
      <dgm:spPr/>
      <dgm:t>
        <a:bodyPr/>
        <a:lstStyle/>
        <a:p>
          <a:r>
            <a:rPr lang="en-US" dirty="0"/>
            <a:t>Using code to ask for help</a:t>
          </a:r>
        </a:p>
      </dgm:t>
    </dgm:pt>
    <dgm:pt modelId="{066EDFAC-FC01-4229-BEFB-383753D3A0D7}" type="parTrans" cxnId="{E80404B7-E560-47E4-BFE2-7C35645F3E86}">
      <dgm:prSet/>
      <dgm:spPr/>
      <dgm:t>
        <a:bodyPr/>
        <a:lstStyle/>
        <a:p>
          <a:endParaRPr lang="en-US"/>
        </a:p>
      </dgm:t>
    </dgm:pt>
    <dgm:pt modelId="{FA00B2D9-320B-4B67-B824-B9E9C8FE1857}" type="sibTrans" cxnId="{E80404B7-E560-47E4-BFE2-7C35645F3E86}">
      <dgm:prSet/>
      <dgm:spPr/>
      <dgm:t>
        <a:bodyPr/>
        <a:lstStyle/>
        <a:p>
          <a:endParaRPr lang="en-US"/>
        </a:p>
      </dgm:t>
    </dgm:pt>
    <dgm:pt modelId="{625DAD1C-44BA-445E-8A67-84287866B7AC}">
      <dgm:prSet/>
      <dgm:spPr/>
      <dgm:t>
        <a:bodyPr/>
        <a:lstStyle/>
        <a:p>
          <a:r>
            <a:rPr lang="en-US"/>
            <a:t>Search engine (duckduckgo, bing, google) </a:t>
          </a:r>
        </a:p>
      </dgm:t>
    </dgm:pt>
    <dgm:pt modelId="{741BFC75-6600-44D1-AA70-D08F374950D1}" type="parTrans" cxnId="{D8FE9F78-CC92-4D73-BCD6-907DEEE4E11C}">
      <dgm:prSet/>
      <dgm:spPr/>
      <dgm:t>
        <a:bodyPr/>
        <a:lstStyle/>
        <a:p>
          <a:endParaRPr lang="en-US"/>
        </a:p>
      </dgm:t>
    </dgm:pt>
    <dgm:pt modelId="{02964D98-0523-433D-8985-BF4BF884BC5F}" type="sibTrans" cxnId="{D8FE9F78-CC92-4D73-BCD6-907DEEE4E11C}">
      <dgm:prSet/>
      <dgm:spPr/>
      <dgm:t>
        <a:bodyPr/>
        <a:lstStyle/>
        <a:p>
          <a:endParaRPr lang="en-US"/>
        </a:p>
      </dgm:t>
    </dgm:pt>
    <dgm:pt modelId="{2DAF581C-0D66-4A4D-880D-236466CC8E60}">
      <dgm:prSet/>
      <dgm:spPr/>
      <dgm:t>
        <a:bodyPr/>
        <a:lstStyle/>
        <a:p>
          <a:r>
            <a:rPr lang="en-US"/>
            <a:t>Stack exchange</a:t>
          </a:r>
        </a:p>
      </dgm:t>
    </dgm:pt>
    <dgm:pt modelId="{BEB165CD-E75F-4762-9A72-503CA1F8FD2A}" type="parTrans" cxnId="{A352088F-D9F2-41BF-80DC-9E36C301F852}">
      <dgm:prSet/>
      <dgm:spPr/>
      <dgm:t>
        <a:bodyPr/>
        <a:lstStyle/>
        <a:p>
          <a:endParaRPr lang="en-US"/>
        </a:p>
      </dgm:t>
    </dgm:pt>
    <dgm:pt modelId="{9518A152-8A1C-48B8-B101-E1EC6BF464D9}" type="sibTrans" cxnId="{A352088F-D9F2-41BF-80DC-9E36C301F852}">
      <dgm:prSet/>
      <dgm:spPr/>
      <dgm:t>
        <a:bodyPr/>
        <a:lstStyle/>
        <a:p>
          <a:endParaRPr lang="en-US"/>
        </a:p>
      </dgm:t>
    </dgm:pt>
    <dgm:pt modelId="{C0FAFE03-9D33-43DD-B55C-C5A95A2701DE}">
      <dgm:prSet/>
      <dgm:spPr/>
      <dgm:t>
        <a:bodyPr/>
        <a:lstStyle/>
        <a:p>
          <a:r>
            <a:rPr lang="en-US"/>
            <a:t>Resources for learning</a:t>
          </a:r>
        </a:p>
      </dgm:t>
    </dgm:pt>
    <dgm:pt modelId="{6DAD305E-FB72-4F0F-B797-D19542E0A16B}" type="parTrans" cxnId="{ACEB0A05-64FD-41D7-A48B-2999DE5D5684}">
      <dgm:prSet/>
      <dgm:spPr/>
      <dgm:t>
        <a:bodyPr/>
        <a:lstStyle/>
        <a:p>
          <a:endParaRPr lang="en-US"/>
        </a:p>
      </dgm:t>
    </dgm:pt>
    <dgm:pt modelId="{419DCAA5-1C16-487D-AD61-7F2F9D22E2F9}" type="sibTrans" cxnId="{ACEB0A05-64FD-41D7-A48B-2999DE5D5684}">
      <dgm:prSet/>
      <dgm:spPr/>
      <dgm:t>
        <a:bodyPr/>
        <a:lstStyle/>
        <a:p>
          <a:endParaRPr lang="en-US"/>
        </a:p>
      </dgm:t>
    </dgm:pt>
    <dgm:pt modelId="{6E10EDC4-5397-4F51-BEF0-3B7A157C45B3}">
      <dgm:prSet/>
      <dgm:spPr/>
      <dgm:t>
        <a:bodyPr/>
        <a:lstStyle/>
        <a:p>
          <a:r>
            <a:rPr lang="en-US"/>
            <a:t>R swirl</a:t>
          </a:r>
        </a:p>
      </dgm:t>
    </dgm:pt>
    <dgm:pt modelId="{3BEDE52A-B295-4668-A223-CA8E42D65E49}" type="parTrans" cxnId="{6D3E3071-3389-4501-9FC1-A4817605BEA1}">
      <dgm:prSet/>
      <dgm:spPr/>
      <dgm:t>
        <a:bodyPr/>
        <a:lstStyle/>
        <a:p>
          <a:endParaRPr lang="en-US"/>
        </a:p>
      </dgm:t>
    </dgm:pt>
    <dgm:pt modelId="{E7F7E35D-89D3-49B7-8E29-C3F1544A43AC}" type="sibTrans" cxnId="{6D3E3071-3389-4501-9FC1-A4817605BEA1}">
      <dgm:prSet/>
      <dgm:spPr/>
      <dgm:t>
        <a:bodyPr/>
        <a:lstStyle/>
        <a:p>
          <a:endParaRPr lang="en-US"/>
        </a:p>
      </dgm:t>
    </dgm:pt>
    <dgm:pt modelId="{B32C6C47-FDA8-42F7-B6ED-AD65E898B2C9}">
      <dgm:prSet/>
      <dgm:spPr/>
      <dgm:t>
        <a:bodyPr/>
        <a:lstStyle/>
        <a:p>
          <a:r>
            <a:rPr lang="en-US"/>
            <a:t>Coursera</a:t>
          </a:r>
        </a:p>
      </dgm:t>
    </dgm:pt>
    <dgm:pt modelId="{A19E6C67-EEAC-4ACA-AAB7-B16CA905BBEF}" type="parTrans" cxnId="{D85697A1-1DA9-4678-AA7C-BF1ECAADCD40}">
      <dgm:prSet/>
      <dgm:spPr/>
      <dgm:t>
        <a:bodyPr/>
        <a:lstStyle/>
        <a:p>
          <a:endParaRPr lang="en-US"/>
        </a:p>
      </dgm:t>
    </dgm:pt>
    <dgm:pt modelId="{08E25F2D-CE33-4F09-A61B-927377B05E00}" type="sibTrans" cxnId="{D85697A1-1DA9-4678-AA7C-BF1ECAADCD40}">
      <dgm:prSet/>
      <dgm:spPr/>
      <dgm:t>
        <a:bodyPr/>
        <a:lstStyle/>
        <a:p>
          <a:endParaRPr lang="en-US"/>
        </a:p>
      </dgm:t>
    </dgm:pt>
    <dgm:pt modelId="{CA75F596-6C08-4278-AA54-54F95D0F37BE}">
      <dgm:prSet/>
      <dgm:spPr/>
      <dgm:t>
        <a:bodyPr/>
        <a:lstStyle/>
        <a:p>
          <a:r>
            <a:rPr lang="en-US"/>
            <a:t>YouTube</a:t>
          </a:r>
        </a:p>
      </dgm:t>
    </dgm:pt>
    <dgm:pt modelId="{0AE1FC39-0A44-4E8C-A743-AE7068265401}" type="parTrans" cxnId="{D3FAC5D7-E1D2-409F-8BE1-57A5978AB63D}">
      <dgm:prSet/>
      <dgm:spPr/>
      <dgm:t>
        <a:bodyPr/>
        <a:lstStyle/>
        <a:p>
          <a:endParaRPr lang="en-US"/>
        </a:p>
      </dgm:t>
    </dgm:pt>
    <dgm:pt modelId="{121D58D1-4AB6-408C-A382-CAD037B26F54}" type="sibTrans" cxnId="{D3FAC5D7-E1D2-409F-8BE1-57A5978AB63D}">
      <dgm:prSet/>
      <dgm:spPr/>
      <dgm:t>
        <a:bodyPr/>
        <a:lstStyle/>
        <a:p>
          <a:endParaRPr lang="en-US"/>
        </a:p>
      </dgm:t>
    </dgm:pt>
    <dgm:pt modelId="{937806CA-406E-431B-BBA0-562286C46442}" type="pres">
      <dgm:prSet presAssocID="{37D3C330-F5FA-4636-AF2B-C13E7ACFB126}" presName="Name0" presStyleCnt="0">
        <dgm:presLayoutVars>
          <dgm:dir/>
          <dgm:animLvl val="lvl"/>
          <dgm:resizeHandles/>
        </dgm:presLayoutVars>
      </dgm:prSet>
      <dgm:spPr/>
    </dgm:pt>
    <dgm:pt modelId="{03D87BEF-7A9F-4C64-B285-ABB9827F11C6}" type="pres">
      <dgm:prSet presAssocID="{DD60E8ED-8BF2-4E74-B2F7-49273DF6B0B8}" presName="linNode" presStyleCnt="0"/>
      <dgm:spPr/>
    </dgm:pt>
    <dgm:pt modelId="{0CBAB245-B8AE-4C2C-BCF6-A88AD7096830}" type="pres">
      <dgm:prSet presAssocID="{DD60E8ED-8BF2-4E74-B2F7-49273DF6B0B8}" presName="parentShp" presStyleLbl="node1" presStyleIdx="0" presStyleCnt="2">
        <dgm:presLayoutVars>
          <dgm:bulletEnabled val="1"/>
        </dgm:presLayoutVars>
      </dgm:prSet>
      <dgm:spPr/>
    </dgm:pt>
    <dgm:pt modelId="{E29B09E1-AC8A-4878-A697-E6B0B80DDBF1}" type="pres">
      <dgm:prSet presAssocID="{DD60E8ED-8BF2-4E74-B2F7-49273DF6B0B8}" presName="childShp" presStyleLbl="bgAccFollowNode1" presStyleIdx="0" presStyleCnt="2">
        <dgm:presLayoutVars>
          <dgm:bulletEnabled val="1"/>
        </dgm:presLayoutVars>
      </dgm:prSet>
      <dgm:spPr/>
    </dgm:pt>
    <dgm:pt modelId="{D6545769-F4B8-4D66-8BED-21C4EC6C0EF6}" type="pres">
      <dgm:prSet presAssocID="{939BB730-2F8A-4368-B171-F863507EBE42}" presName="spacing" presStyleCnt="0"/>
      <dgm:spPr/>
    </dgm:pt>
    <dgm:pt modelId="{CCEFF9F7-484D-4030-91ED-0F2097234E80}" type="pres">
      <dgm:prSet presAssocID="{C0FAFE03-9D33-43DD-B55C-C5A95A2701DE}" presName="linNode" presStyleCnt="0"/>
      <dgm:spPr/>
    </dgm:pt>
    <dgm:pt modelId="{A93A048F-B4C0-4C61-8170-F1336587A44B}" type="pres">
      <dgm:prSet presAssocID="{C0FAFE03-9D33-43DD-B55C-C5A95A2701DE}" presName="parentShp" presStyleLbl="node1" presStyleIdx="1" presStyleCnt="2">
        <dgm:presLayoutVars>
          <dgm:bulletEnabled val="1"/>
        </dgm:presLayoutVars>
      </dgm:prSet>
      <dgm:spPr/>
    </dgm:pt>
    <dgm:pt modelId="{103C7436-EC44-4AB3-B34A-F3127B2B3A33}" type="pres">
      <dgm:prSet presAssocID="{C0FAFE03-9D33-43DD-B55C-C5A95A2701DE}" presName="childShp" presStyleLbl="bgAccFollowNode1" presStyleIdx="1" presStyleCnt="2">
        <dgm:presLayoutVars>
          <dgm:bulletEnabled val="1"/>
        </dgm:presLayoutVars>
      </dgm:prSet>
      <dgm:spPr/>
    </dgm:pt>
  </dgm:ptLst>
  <dgm:cxnLst>
    <dgm:cxn modelId="{ACEB0A05-64FD-41D7-A48B-2999DE5D5684}" srcId="{37D3C330-F5FA-4636-AF2B-C13E7ACFB126}" destId="{C0FAFE03-9D33-43DD-B55C-C5A95A2701DE}" srcOrd="1" destOrd="0" parTransId="{6DAD305E-FB72-4F0F-B797-D19542E0A16B}" sibTransId="{419DCAA5-1C16-487D-AD61-7F2F9D22E2F9}"/>
    <dgm:cxn modelId="{93468D0E-D37C-4889-BA4B-5264597C828D}" type="presOf" srcId="{6E10EDC4-5397-4F51-BEF0-3B7A157C45B3}" destId="{103C7436-EC44-4AB3-B34A-F3127B2B3A33}" srcOrd="0" destOrd="0" presId="urn:microsoft.com/office/officeart/2005/8/layout/vList6"/>
    <dgm:cxn modelId="{FEAC5E18-CFD2-4B12-886B-2428C497F244}" type="presOf" srcId="{B32C6C47-FDA8-42F7-B6ED-AD65E898B2C9}" destId="{103C7436-EC44-4AB3-B34A-F3127B2B3A33}" srcOrd="0" destOrd="1" presId="urn:microsoft.com/office/officeart/2005/8/layout/vList6"/>
    <dgm:cxn modelId="{6D3E3071-3389-4501-9FC1-A4817605BEA1}" srcId="{C0FAFE03-9D33-43DD-B55C-C5A95A2701DE}" destId="{6E10EDC4-5397-4F51-BEF0-3B7A157C45B3}" srcOrd="0" destOrd="0" parTransId="{3BEDE52A-B295-4668-A223-CA8E42D65E49}" sibTransId="{E7F7E35D-89D3-49B7-8E29-C3F1544A43AC}"/>
    <dgm:cxn modelId="{E873A552-C4D7-4802-B326-4C2F1167BA33}" type="presOf" srcId="{8AAA414A-2AAA-4740-A497-8124837F298E}" destId="{E29B09E1-AC8A-4878-A697-E6B0B80DDBF1}" srcOrd="0" destOrd="0" presId="urn:microsoft.com/office/officeart/2005/8/layout/vList6"/>
    <dgm:cxn modelId="{75FD2A76-B055-4BFE-ABA1-C53A80EF27A2}" type="presOf" srcId="{C0FAFE03-9D33-43DD-B55C-C5A95A2701DE}" destId="{A93A048F-B4C0-4C61-8170-F1336587A44B}" srcOrd="0" destOrd="0" presId="urn:microsoft.com/office/officeart/2005/8/layout/vList6"/>
    <dgm:cxn modelId="{D8FE9F78-CC92-4D73-BCD6-907DEEE4E11C}" srcId="{DD60E8ED-8BF2-4E74-B2F7-49273DF6B0B8}" destId="{625DAD1C-44BA-445E-8A67-84287866B7AC}" srcOrd="2" destOrd="0" parTransId="{741BFC75-6600-44D1-AA70-D08F374950D1}" sibTransId="{02964D98-0523-433D-8985-BF4BF884BC5F}"/>
    <dgm:cxn modelId="{0C6F9884-42AC-4E1D-86F2-D3D0329DD6EF}" srcId="{37D3C330-F5FA-4636-AF2B-C13E7ACFB126}" destId="{DD60E8ED-8BF2-4E74-B2F7-49273DF6B0B8}" srcOrd="0" destOrd="0" parTransId="{0797A676-3E0D-4E2A-9D41-FAF058E6A60A}" sibTransId="{939BB730-2F8A-4368-B171-F863507EBE42}"/>
    <dgm:cxn modelId="{F4944588-46C2-4CB2-B7FA-9B00E34D2AC5}" type="presOf" srcId="{37D3C330-F5FA-4636-AF2B-C13E7ACFB126}" destId="{937806CA-406E-431B-BBA0-562286C46442}" srcOrd="0" destOrd="0" presId="urn:microsoft.com/office/officeart/2005/8/layout/vList6"/>
    <dgm:cxn modelId="{3821988A-B3A0-47F6-882F-503325B9F0A4}" type="presOf" srcId="{625DAD1C-44BA-445E-8A67-84287866B7AC}" destId="{E29B09E1-AC8A-4878-A697-E6B0B80DDBF1}" srcOrd="0" destOrd="2" presId="urn:microsoft.com/office/officeart/2005/8/layout/vList6"/>
    <dgm:cxn modelId="{A352088F-D9F2-41BF-80DC-9E36C301F852}" srcId="{DD60E8ED-8BF2-4E74-B2F7-49273DF6B0B8}" destId="{2DAF581C-0D66-4A4D-880D-236466CC8E60}" srcOrd="3" destOrd="0" parTransId="{BEB165CD-E75F-4762-9A72-503CA1F8FD2A}" sibTransId="{9518A152-8A1C-48B8-B101-E1EC6BF464D9}"/>
    <dgm:cxn modelId="{D85697A1-1DA9-4678-AA7C-BF1ECAADCD40}" srcId="{C0FAFE03-9D33-43DD-B55C-C5A95A2701DE}" destId="{B32C6C47-FDA8-42F7-B6ED-AD65E898B2C9}" srcOrd="1" destOrd="0" parTransId="{A19E6C67-EEAC-4ACA-AAB7-B16CA905BBEF}" sibTransId="{08E25F2D-CE33-4F09-A61B-927377B05E00}"/>
    <dgm:cxn modelId="{56D578AE-B9CA-404C-80A7-2939993D4D12}" type="presOf" srcId="{2DAF581C-0D66-4A4D-880D-236466CC8E60}" destId="{E29B09E1-AC8A-4878-A697-E6B0B80DDBF1}" srcOrd="0" destOrd="3" presId="urn:microsoft.com/office/officeart/2005/8/layout/vList6"/>
    <dgm:cxn modelId="{789FD4B3-9163-4448-9D10-5AAF5B6F5E7B}" srcId="{DD60E8ED-8BF2-4E74-B2F7-49273DF6B0B8}" destId="{8AAA414A-2AAA-4740-A497-8124837F298E}" srcOrd="0" destOrd="0" parTransId="{DB987A6B-14A2-48C0-8597-3CFE23BAE233}" sibTransId="{3C7D0FBD-DCEE-4F68-8214-172C23F31133}"/>
    <dgm:cxn modelId="{E80404B7-E560-47E4-BFE2-7C35645F3E86}" srcId="{DD60E8ED-8BF2-4E74-B2F7-49273DF6B0B8}" destId="{9E3C4380-B1DD-4EE4-A568-0B3561849AD9}" srcOrd="1" destOrd="0" parTransId="{066EDFAC-FC01-4229-BEFB-383753D3A0D7}" sibTransId="{FA00B2D9-320B-4B67-B824-B9E9C8FE1857}"/>
    <dgm:cxn modelId="{8351BAC0-E58E-43E9-B3D8-A129C587B387}" type="presOf" srcId="{DD60E8ED-8BF2-4E74-B2F7-49273DF6B0B8}" destId="{0CBAB245-B8AE-4C2C-BCF6-A88AD7096830}" srcOrd="0" destOrd="0" presId="urn:microsoft.com/office/officeart/2005/8/layout/vList6"/>
    <dgm:cxn modelId="{5AD04EC8-0E0B-416D-AE01-C563558C63B4}" type="presOf" srcId="{CA75F596-6C08-4278-AA54-54F95D0F37BE}" destId="{103C7436-EC44-4AB3-B34A-F3127B2B3A33}" srcOrd="0" destOrd="2" presId="urn:microsoft.com/office/officeart/2005/8/layout/vList6"/>
    <dgm:cxn modelId="{7DFD7ECF-7C94-47AE-9E2D-B0803C387BFB}" type="presOf" srcId="{9E3C4380-B1DD-4EE4-A568-0B3561849AD9}" destId="{E29B09E1-AC8A-4878-A697-E6B0B80DDBF1}" srcOrd="0" destOrd="1" presId="urn:microsoft.com/office/officeart/2005/8/layout/vList6"/>
    <dgm:cxn modelId="{D3FAC5D7-E1D2-409F-8BE1-57A5978AB63D}" srcId="{C0FAFE03-9D33-43DD-B55C-C5A95A2701DE}" destId="{CA75F596-6C08-4278-AA54-54F95D0F37BE}" srcOrd="2" destOrd="0" parTransId="{0AE1FC39-0A44-4E8C-A743-AE7068265401}" sibTransId="{121D58D1-4AB6-408C-A382-CAD037B26F54}"/>
    <dgm:cxn modelId="{0144F977-50D2-4364-A4DC-6FFFBCB338E4}" type="presParOf" srcId="{937806CA-406E-431B-BBA0-562286C46442}" destId="{03D87BEF-7A9F-4C64-B285-ABB9827F11C6}" srcOrd="0" destOrd="0" presId="urn:microsoft.com/office/officeart/2005/8/layout/vList6"/>
    <dgm:cxn modelId="{926CF578-64C7-4F2E-8739-5685D555BF62}" type="presParOf" srcId="{03D87BEF-7A9F-4C64-B285-ABB9827F11C6}" destId="{0CBAB245-B8AE-4C2C-BCF6-A88AD7096830}" srcOrd="0" destOrd="0" presId="urn:microsoft.com/office/officeart/2005/8/layout/vList6"/>
    <dgm:cxn modelId="{860292C8-DF51-425F-A6A9-696C4777867B}" type="presParOf" srcId="{03D87BEF-7A9F-4C64-B285-ABB9827F11C6}" destId="{E29B09E1-AC8A-4878-A697-E6B0B80DDBF1}" srcOrd="1" destOrd="0" presId="urn:microsoft.com/office/officeart/2005/8/layout/vList6"/>
    <dgm:cxn modelId="{77525245-CA18-4724-83FF-FE5B89F7C21C}" type="presParOf" srcId="{937806CA-406E-431B-BBA0-562286C46442}" destId="{D6545769-F4B8-4D66-8BED-21C4EC6C0EF6}" srcOrd="1" destOrd="0" presId="urn:microsoft.com/office/officeart/2005/8/layout/vList6"/>
    <dgm:cxn modelId="{6A3646F4-04A0-4E8A-9F62-CD21F859D7A9}" type="presParOf" srcId="{937806CA-406E-431B-BBA0-562286C46442}" destId="{CCEFF9F7-484D-4030-91ED-0F2097234E80}" srcOrd="2" destOrd="0" presId="urn:microsoft.com/office/officeart/2005/8/layout/vList6"/>
    <dgm:cxn modelId="{D481EAFD-F361-41E7-BA03-7FBF01266A28}" type="presParOf" srcId="{CCEFF9F7-484D-4030-91ED-0F2097234E80}" destId="{A93A048F-B4C0-4C61-8170-F1336587A44B}" srcOrd="0" destOrd="0" presId="urn:microsoft.com/office/officeart/2005/8/layout/vList6"/>
    <dgm:cxn modelId="{714AC831-BDA9-48E7-8DF5-E9179CFFB814}" type="presParOf" srcId="{CCEFF9F7-484D-4030-91ED-0F2097234E80}" destId="{103C7436-EC44-4AB3-B34A-F3127B2B3A3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59BEBD-AF12-483C-B7B0-BEBE65177E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503A07-C4EA-4D8A-8DE1-D6B7DBA14F28}">
      <dgm:prSet/>
      <dgm:spPr/>
      <dgm:t>
        <a:bodyPr/>
        <a:lstStyle/>
        <a:p>
          <a:r>
            <a:rPr lang="en-US" dirty="0"/>
            <a:t>ggplot2 is iterative</a:t>
          </a:r>
        </a:p>
      </dgm:t>
    </dgm:pt>
    <dgm:pt modelId="{A136D228-6014-44B5-9B5A-9089F79DEF5D}" type="parTrans" cxnId="{A2A29603-DFD1-4607-9E06-AD241035B21F}">
      <dgm:prSet/>
      <dgm:spPr/>
      <dgm:t>
        <a:bodyPr/>
        <a:lstStyle/>
        <a:p>
          <a:endParaRPr lang="en-US"/>
        </a:p>
      </dgm:t>
    </dgm:pt>
    <dgm:pt modelId="{537ED02A-04BE-4EC9-856A-97E6A7496C7C}" type="sibTrans" cxnId="{A2A29603-DFD1-4607-9E06-AD241035B21F}">
      <dgm:prSet/>
      <dgm:spPr/>
      <dgm:t>
        <a:bodyPr/>
        <a:lstStyle/>
        <a:p>
          <a:endParaRPr lang="en-US"/>
        </a:p>
      </dgm:t>
    </dgm:pt>
    <dgm:pt modelId="{7080C7F9-25FE-41E5-8987-88EA4AC26816}">
      <dgm:prSet/>
      <dgm:spPr/>
      <dgm:t>
        <a:bodyPr/>
        <a:lstStyle/>
        <a:p>
          <a:r>
            <a:rPr lang="en-US" dirty="0"/>
            <a:t>Search engines are friends</a:t>
          </a:r>
        </a:p>
      </dgm:t>
    </dgm:pt>
    <dgm:pt modelId="{1B89714D-4D9D-47CB-89AF-9F7C7F13E4FE}" type="parTrans" cxnId="{D53C9F57-90CB-451B-AB6D-9C765252DAF0}">
      <dgm:prSet/>
      <dgm:spPr/>
      <dgm:t>
        <a:bodyPr/>
        <a:lstStyle/>
        <a:p>
          <a:endParaRPr lang="en-US"/>
        </a:p>
      </dgm:t>
    </dgm:pt>
    <dgm:pt modelId="{75A68E2D-6EBC-431A-B346-276D6B99D0C7}" type="sibTrans" cxnId="{D53C9F57-90CB-451B-AB6D-9C765252DAF0}">
      <dgm:prSet/>
      <dgm:spPr/>
      <dgm:t>
        <a:bodyPr/>
        <a:lstStyle/>
        <a:p>
          <a:endParaRPr lang="en-US"/>
        </a:p>
      </dgm:t>
    </dgm:pt>
    <dgm:pt modelId="{E0071A76-3E65-4DA7-82A1-E0CF3B9CE333}">
      <dgm:prSet/>
      <dgm:spPr/>
      <dgm:t>
        <a:bodyPr/>
        <a:lstStyle/>
        <a:p>
          <a:r>
            <a:rPr lang="en-US"/>
            <a:t>Cheat sheets are very helpful</a:t>
          </a:r>
        </a:p>
      </dgm:t>
    </dgm:pt>
    <dgm:pt modelId="{61AE7F86-B194-4521-8418-203EB05D06CC}" type="parTrans" cxnId="{E99D2AB7-F8BA-4AFC-9279-8DB937C458B2}">
      <dgm:prSet/>
      <dgm:spPr/>
      <dgm:t>
        <a:bodyPr/>
        <a:lstStyle/>
        <a:p>
          <a:endParaRPr lang="en-US"/>
        </a:p>
      </dgm:t>
    </dgm:pt>
    <dgm:pt modelId="{653FCDCA-497A-4B6A-99F3-071D480E2B7F}" type="sibTrans" cxnId="{E99D2AB7-F8BA-4AFC-9279-8DB937C458B2}">
      <dgm:prSet/>
      <dgm:spPr/>
      <dgm:t>
        <a:bodyPr/>
        <a:lstStyle/>
        <a:p>
          <a:endParaRPr lang="en-US"/>
        </a:p>
      </dgm:t>
    </dgm:pt>
    <dgm:pt modelId="{7608633F-97A7-42AC-B983-DE9A18F0C963}" type="pres">
      <dgm:prSet presAssocID="{5659BEBD-AF12-483C-B7B0-BEBE65177EC8}" presName="Name0" presStyleCnt="0">
        <dgm:presLayoutVars>
          <dgm:dir/>
          <dgm:animLvl val="lvl"/>
          <dgm:resizeHandles val="exact"/>
        </dgm:presLayoutVars>
      </dgm:prSet>
      <dgm:spPr/>
    </dgm:pt>
    <dgm:pt modelId="{E08C5325-58DF-4E78-9E8C-02C06D6CA84A}" type="pres">
      <dgm:prSet presAssocID="{A6503A07-C4EA-4D8A-8DE1-D6B7DBA14F28}" presName="linNode" presStyleCnt="0"/>
      <dgm:spPr/>
    </dgm:pt>
    <dgm:pt modelId="{DFBB641A-C522-4775-83E8-2CCC000B4323}" type="pres">
      <dgm:prSet presAssocID="{A6503A07-C4EA-4D8A-8DE1-D6B7DBA14F28}" presName="parentText" presStyleLbl="node1" presStyleIdx="0" presStyleCnt="3" custScaleX="277778">
        <dgm:presLayoutVars>
          <dgm:chMax val="1"/>
          <dgm:bulletEnabled val="1"/>
        </dgm:presLayoutVars>
      </dgm:prSet>
      <dgm:spPr/>
    </dgm:pt>
    <dgm:pt modelId="{5AE39FA0-DF62-4ABC-A592-727B7F425F03}" type="pres">
      <dgm:prSet presAssocID="{537ED02A-04BE-4EC9-856A-97E6A7496C7C}" presName="sp" presStyleCnt="0"/>
      <dgm:spPr/>
    </dgm:pt>
    <dgm:pt modelId="{261491F7-5D9D-4D4D-8F1F-8407911ACA5D}" type="pres">
      <dgm:prSet presAssocID="{7080C7F9-25FE-41E5-8987-88EA4AC26816}" presName="linNode" presStyleCnt="0"/>
      <dgm:spPr/>
    </dgm:pt>
    <dgm:pt modelId="{0C0287FB-5F25-486F-8591-7A1F80CE6E67}" type="pres">
      <dgm:prSet presAssocID="{7080C7F9-25FE-41E5-8987-88EA4AC26816}" presName="parentText" presStyleLbl="node1" presStyleIdx="1" presStyleCnt="3" custScaleX="277778">
        <dgm:presLayoutVars>
          <dgm:chMax val="1"/>
          <dgm:bulletEnabled val="1"/>
        </dgm:presLayoutVars>
      </dgm:prSet>
      <dgm:spPr/>
    </dgm:pt>
    <dgm:pt modelId="{1832F97F-CB1B-46DB-B2C3-7B8E49139B28}" type="pres">
      <dgm:prSet presAssocID="{75A68E2D-6EBC-431A-B346-276D6B99D0C7}" presName="sp" presStyleCnt="0"/>
      <dgm:spPr/>
    </dgm:pt>
    <dgm:pt modelId="{1A2127FB-8E21-422D-850D-61B8CF19B380}" type="pres">
      <dgm:prSet presAssocID="{E0071A76-3E65-4DA7-82A1-E0CF3B9CE333}" presName="linNode" presStyleCnt="0"/>
      <dgm:spPr/>
    </dgm:pt>
    <dgm:pt modelId="{6E4C0AE3-752B-4FF3-951A-BB6C886EE27A}" type="pres">
      <dgm:prSet presAssocID="{E0071A76-3E65-4DA7-82A1-E0CF3B9CE333}" presName="parentText" presStyleLbl="node1" presStyleIdx="2" presStyleCnt="3" custScaleX="277778">
        <dgm:presLayoutVars>
          <dgm:chMax val="1"/>
          <dgm:bulletEnabled val="1"/>
        </dgm:presLayoutVars>
      </dgm:prSet>
      <dgm:spPr/>
    </dgm:pt>
  </dgm:ptLst>
  <dgm:cxnLst>
    <dgm:cxn modelId="{A2A29603-DFD1-4607-9E06-AD241035B21F}" srcId="{5659BEBD-AF12-483C-B7B0-BEBE65177EC8}" destId="{A6503A07-C4EA-4D8A-8DE1-D6B7DBA14F28}" srcOrd="0" destOrd="0" parTransId="{A136D228-6014-44B5-9B5A-9089F79DEF5D}" sibTransId="{537ED02A-04BE-4EC9-856A-97E6A7496C7C}"/>
    <dgm:cxn modelId="{1C05DA74-F38D-469A-A0FF-2EE4D34D8177}" type="presOf" srcId="{5659BEBD-AF12-483C-B7B0-BEBE65177EC8}" destId="{7608633F-97A7-42AC-B983-DE9A18F0C963}" srcOrd="0" destOrd="0" presId="urn:microsoft.com/office/officeart/2005/8/layout/vList5"/>
    <dgm:cxn modelId="{D53C9F57-90CB-451B-AB6D-9C765252DAF0}" srcId="{5659BEBD-AF12-483C-B7B0-BEBE65177EC8}" destId="{7080C7F9-25FE-41E5-8987-88EA4AC26816}" srcOrd="1" destOrd="0" parTransId="{1B89714D-4D9D-47CB-89AF-9F7C7F13E4FE}" sibTransId="{75A68E2D-6EBC-431A-B346-276D6B99D0C7}"/>
    <dgm:cxn modelId="{FFA545AC-182B-41D9-B48E-C2BA859657AA}" type="presOf" srcId="{A6503A07-C4EA-4D8A-8DE1-D6B7DBA14F28}" destId="{DFBB641A-C522-4775-83E8-2CCC000B4323}" srcOrd="0" destOrd="0" presId="urn:microsoft.com/office/officeart/2005/8/layout/vList5"/>
    <dgm:cxn modelId="{E99D2AB7-F8BA-4AFC-9279-8DB937C458B2}" srcId="{5659BEBD-AF12-483C-B7B0-BEBE65177EC8}" destId="{E0071A76-3E65-4DA7-82A1-E0CF3B9CE333}" srcOrd="2" destOrd="0" parTransId="{61AE7F86-B194-4521-8418-203EB05D06CC}" sibTransId="{653FCDCA-497A-4B6A-99F3-071D480E2B7F}"/>
    <dgm:cxn modelId="{E9E7DBDD-F5B6-4561-9648-127DADACBA1B}" type="presOf" srcId="{7080C7F9-25FE-41E5-8987-88EA4AC26816}" destId="{0C0287FB-5F25-486F-8591-7A1F80CE6E67}" srcOrd="0" destOrd="0" presId="urn:microsoft.com/office/officeart/2005/8/layout/vList5"/>
    <dgm:cxn modelId="{DAAFEEF5-0B7D-4BDE-840D-4AB8455342DD}" type="presOf" srcId="{E0071A76-3E65-4DA7-82A1-E0CF3B9CE333}" destId="{6E4C0AE3-752B-4FF3-951A-BB6C886EE27A}" srcOrd="0" destOrd="0" presId="urn:microsoft.com/office/officeart/2005/8/layout/vList5"/>
    <dgm:cxn modelId="{2A32CA45-D29A-49D1-99BB-FBADD1702C1F}" type="presParOf" srcId="{7608633F-97A7-42AC-B983-DE9A18F0C963}" destId="{E08C5325-58DF-4E78-9E8C-02C06D6CA84A}" srcOrd="0" destOrd="0" presId="urn:microsoft.com/office/officeart/2005/8/layout/vList5"/>
    <dgm:cxn modelId="{DA47A1A0-B951-4EB0-A98F-FEBE749F1B26}" type="presParOf" srcId="{E08C5325-58DF-4E78-9E8C-02C06D6CA84A}" destId="{DFBB641A-C522-4775-83E8-2CCC000B4323}" srcOrd="0" destOrd="0" presId="urn:microsoft.com/office/officeart/2005/8/layout/vList5"/>
    <dgm:cxn modelId="{F99F3E99-418B-4732-B0D6-78A11654A377}" type="presParOf" srcId="{7608633F-97A7-42AC-B983-DE9A18F0C963}" destId="{5AE39FA0-DF62-4ABC-A592-727B7F425F03}" srcOrd="1" destOrd="0" presId="urn:microsoft.com/office/officeart/2005/8/layout/vList5"/>
    <dgm:cxn modelId="{609C26A4-96FB-446D-AC00-E9E06DA99E89}" type="presParOf" srcId="{7608633F-97A7-42AC-B983-DE9A18F0C963}" destId="{261491F7-5D9D-4D4D-8F1F-8407911ACA5D}" srcOrd="2" destOrd="0" presId="urn:microsoft.com/office/officeart/2005/8/layout/vList5"/>
    <dgm:cxn modelId="{BDB71CB5-3596-464B-80DC-DF8A33F4B621}" type="presParOf" srcId="{261491F7-5D9D-4D4D-8F1F-8407911ACA5D}" destId="{0C0287FB-5F25-486F-8591-7A1F80CE6E67}" srcOrd="0" destOrd="0" presId="urn:microsoft.com/office/officeart/2005/8/layout/vList5"/>
    <dgm:cxn modelId="{E8BCDADE-7EA3-46B7-9110-33B7E7E8C18F}" type="presParOf" srcId="{7608633F-97A7-42AC-B983-DE9A18F0C963}" destId="{1832F97F-CB1B-46DB-B2C3-7B8E49139B28}" srcOrd="3" destOrd="0" presId="urn:microsoft.com/office/officeart/2005/8/layout/vList5"/>
    <dgm:cxn modelId="{927D65C4-BEC5-4A91-BDFF-E76E77F8C7D2}" type="presParOf" srcId="{7608633F-97A7-42AC-B983-DE9A18F0C963}" destId="{1A2127FB-8E21-422D-850D-61B8CF19B380}" srcOrd="4" destOrd="0" presId="urn:microsoft.com/office/officeart/2005/8/layout/vList5"/>
    <dgm:cxn modelId="{64B3BFE3-BFFF-421F-BAAC-C350AE68B3A7}" type="presParOf" srcId="{1A2127FB-8E21-422D-850D-61B8CF19B380}" destId="{6E4C0AE3-752B-4FF3-951A-BB6C886EE27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6438D-0E6F-43AA-B3DE-7CFF82CCC51F}">
      <dsp:nvSpPr>
        <dsp:cNvPr id="0" name=""/>
        <dsp:cNvSpPr/>
      </dsp:nvSpPr>
      <dsp:spPr>
        <a:xfrm>
          <a:off x="2681"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Understand how to merge two files together</a:t>
          </a:r>
        </a:p>
      </dsp:txBody>
      <dsp:txXfrm>
        <a:off x="2681" y="1957582"/>
        <a:ext cx="2810743" cy="1957582"/>
      </dsp:txXfrm>
    </dsp:sp>
    <dsp:sp modelId="{CD2BB5FB-C536-43F2-8559-8E3A71268906}">
      <dsp:nvSpPr>
        <dsp:cNvPr id="0" name=""/>
        <dsp:cNvSpPr/>
      </dsp:nvSpPr>
      <dsp:spPr>
        <a:xfrm>
          <a:off x="593209" y="293637"/>
          <a:ext cx="1629687" cy="162968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8DE2BB-2CF7-4B9E-AA84-FA37F2F307C6}">
      <dsp:nvSpPr>
        <dsp:cNvPr id="0" name=""/>
        <dsp:cNvSpPr/>
      </dsp:nvSpPr>
      <dsp:spPr>
        <a:xfrm>
          <a:off x="2897747"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Know where to find some resources to help build additional skills</a:t>
          </a:r>
        </a:p>
      </dsp:txBody>
      <dsp:txXfrm>
        <a:off x="2897747" y="1957582"/>
        <a:ext cx="2810743" cy="1957582"/>
      </dsp:txXfrm>
    </dsp:sp>
    <dsp:sp modelId="{123D7B39-FB88-4756-A385-F5E72662B7C0}">
      <dsp:nvSpPr>
        <dsp:cNvPr id="0" name=""/>
        <dsp:cNvSpPr/>
      </dsp:nvSpPr>
      <dsp:spPr>
        <a:xfrm>
          <a:off x="3488276" y="293637"/>
          <a:ext cx="1629687" cy="162968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A41808-ECAA-4D1C-A7D1-04FF3F1260E6}">
      <dsp:nvSpPr>
        <dsp:cNvPr id="0" name=""/>
        <dsp:cNvSpPr/>
      </dsp:nvSpPr>
      <dsp:spPr>
        <a:xfrm>
          <a:off x="5792814"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Use a package to calculate basic statistics</a:t>
          </a:r>
        </a:p>
      </dsp:txBody>
      <dsp:txXfrm>
        <a:off x="5792814" y="1957582"/>
        <a:ext cx="2810743" cy="1957582"/>
      </dsp:txXfrm>
    </dsp:sp>
    <dsp:sp modelId="{91BEAAD6-6E2E-4BC7-8F39-5CBE33358CE5}">
      <dsp:nvSpPr>
        <dsp:cNvPr id="0" name=""/>
        <dsp:cNvSpPr/>
      </dsp:nvSpPr>
      <dsp:spPr>
        <a:xfrm>
          <a:off x="6383342" y="293637"/>
          <a:ext cx="1629687" cy="162968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9A4D0-FE0E-46FD-8E1A-81510C7C827C}">
      <dsp:nvSpPr>
        <dsp:cNvPr id="0" name=""/>
        <dsp:cNvSpPr/>
      </dsp:nvSpPr>
      <dsp:spPr>
        <a:xfrm>
          <a:off x="8687880"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Basic data visualization in R</a:t>
          </a:r>
        </a:p>
      </dsp:txBody>
      <dsp:txXfrm>
        <a:off x="8687880" y="1957582"/>
        <a:ext cx="2810743" cy="1957582"/>
      </dsp:txXfrm>
    </dsp:sp>
    <dsp:sp modelId="{3C29CC02-423E-455A-9237-9556B9068776}">
      <dsp:nvSpPr>
        <dsp:cNvPr id="0" name=""/>
        <dsp:cNvSpPr/>
      </dsp:nvSpPr>
      <dsp:spPr>
        <a:xfrm>
          <a:off x="9278408" y="293637"/>
          <a:ext cx="1629687" cy="162968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B57C93-9D57-4251-8B0B-0E79F07BA4D2}">
      <dsp:nvSpPr>
        <dsp:cNvPr id="0" name=""/>
        <dsp:cNvSpPr/>
      </dsp:nvSpPr>
      <dsp:spPr>
        <a:xfrm>
          <a:off x="460052" y="3915165"/>
          <a:ext cx="10581201" cy="73409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42959-9703-4E3F-BA5A-4060D37A5292}">
      <dsp:nvSpPr>
        <dsp:cNvPr id="0" name=""/>
        <dsp:cNvSpPr/>
      </dsp:nvSpPr>
      <dsp:spPr>
        <a:xfrm>
          <a:off x="0" y="14601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2 (or more!) datasets</a:t>
          </a:r>
        </a:p>
      </dsp:txBody>
      <dsp:txXfrm>
        <a:off x="63226" y="209237"/>
        <a:ext cx="10389148" cy="1168738"/>
      </dsp:txXfrm>
    </dsp:sp>
    <dsp:sp modelId="{2E198C21-83CD-4B85-8EC3-BDC01ADC7637}">
      <dsp:nvSpPr>
        <dsp:cNvPr id="0" name=""/>
        <dsp:cNvSpPr/>
      </dsp:nvSpPr>
      <dsp:spPr>
        <a:xfrm>
          <a:off x="0" y="159672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Unique identifier to merge datasets</a:t>
          </a:r>
        </a:p>
      </dsp:txBody>
      <dsp:txXfrm>
        <a:off x="63226" y="1659947"/>
        <a:ext cx="10389148" cy="1168738"/>
      </dsp:txXfrm>
    </dsp:sp>
    <dsp:sp modelId="{6AAC6EEF-CFBA-4471-B357-B54AA4F33EB5}">
      <dsp:nvSpPr>
        <dsp:cNvPr id="0" name=""/>
        <dsp:cNvSpPr/>
      </dsp:nvSpPr>
      <dsp:spPr>
        <a:xfrm>
          <a:off x="0" y="2891911"/>
          <a:ext cx="10515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8580" rIns="384048" bIns="68580" numCol="1" spcCol="1270" anchor="t" anchorCtr="0">
          <a:noAutofit/>
        </a:bodyPr>
        <a:lstStyle/>
        <a:p>
          <a:pPr marL="285750" lvl="1" indent="-285750" algn="l" defTabSz="1866900">
            <a:lnSpc>
              <a:spcPct val="90000"/>
            </a:lnSpc>
            <a:spcBef>
              <a:spcPct val="0"/>
            </a:spcBef>
            <a:spcAft>
              <a:spcPct val="20000"/>
            </a:spcAft>
            <a:buChar char="•"/>
          </a:pPr>
          <a:r>
            <a:rPr lang="en-US" sz="4200" kern="1200"/>
            <a:t>Unique identifiers must be formatted the same! </a:t>
          </a:r>
        </a:p>
      </dsp:txBody>
      <dsp:txXfrm>
        <a:off x="0" y="2891911"/>
        <a:ext cx="10515600" cy="1313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B09E1-AC8A-4878-A697-E6B0B80DDBF1}">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Help menu</a:t>
          </a:r>
        </a:p>
        <a:p>
          <a:pPr marL="228600" lvl="1" indent="-228600" algn="l" defTabSz="1066800">
            <a:lnSpc>
              <a:spcPct val="90000"/>
            </a:lnSpc>
            <a:spcBef>
              <a:spcPct val="0"/>
            </a:spcBef>
            <a:spcAft>
              <a:spcPct val="15000"/>
            </a:spcAft>
            <a:buChar char="•"/>
          </a:pPr>
          <a:r>
            <a:rPr lang="en-US" sz="2400" kern="1200" dirty="0"/>
            <a:t>Using code to ask for help</a:t>
          </a:r>
        </a:p>
        <a:p>
          <a:pPr marL="228600" lvl="1" indent="-228600" algn="l" defTabSz="1066800">
            <a:lnSpc>
              <a:spcPct val="90000"/>
            </a:lnSpc>
            <a:spcBef>
              <a:spcPct val="0"/>
            </a:spcBef>
            <a:spcAft>
              <a:spcPct val="15000"/>
            </a:spcAft>
            <a:buChar char="•"/>
          </a:pPr>
          <a:r>
            <a:rPr lang="en-US" sz="2400" kern="1200"/>
            <a:t>Search engine (duckduckgo, bing, google) </a:t>
          </a:r>
        </a:p>
        <a:p>
          <a:pPr marL="228600" lvl="1" indent="-228600" algn="l" defTabSz="1066800">
            <a:lnSpc>
              <a:spcPct val="90000"/>
            </a:lnSpc>
            <a:spcBef>
              <a:spcPct val="0"/>
            </a:spcBef>
            <a:spcAft>
              <a:spcPct val="15000"/>
            </a:spcAft>
            <a:buChar char="•"/>
          </a:pPr>
          <a:r>
            <a:rPr lang="en-US" sz="2400" kern="1200"/>
            <a:t>Stack exchange</a:t>
          </a:r>
        </a:p>
      </dsp:txBody>
      <dsp:txXfrm>
        <a:off x="4206240" y="259476"/>
        <a:ext cx="5532525" cy="1553669"/>
      </dsp:txXfrm>
    </dsp:sp>
    <dsp:sp modelId="{0CBAB245-B8AE-4C2C-BCF6-A88AD7096830}">
      <dsp:nvSpPr>
        <dsp:cNvPr id="0" name=""/>
        <dsp:cNvSpPr/>
      </dsp:nvSpPr>
      <dsp:spPr>
        <a:xfrm>
          <a:off x="0" y="531"/>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Resources for troubleshooting</a:t>
          </a:r>
        </a:p>
      </dsp:txBody>
      <dsp:txXfrm>
        <a:off x="101125" y="101656"/>
        <a:ext cx="4003990" cy="1869309"/>
      </dsp:txXfrm>
    </dsp:sp>
    <dsp:sp modelId="{103C7436-EC44-4AB3-B34A-F3127B2B3A33}">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R swirl</a:t>
          </a:r>
        </a:p>
        <a:p>
          <a:pPr marL="228600" lvl="1" indent="-228600" algn="l" defTabSz="1066800">
            <a:lnSpc>
              <a:spcPct val="90000"/>
            </a:lnSpc>
            <a:spcBef>
              <a:spcPct val="0"/>
            </a:spcBef>
            <a:spcAft>
              <a:spcPct val="15000"/>
            </a:spcAft>
            <a:buChar char="•"/>
          </a:pPr>
          <a:r>
            <a:rPr lang="en-US" sz="2400" kern="1200"/>
            <a:t>Coursera</a:t>
          </a:r>
        </a:p>
        <a:p>
          <a:pPr marL="228600" lvl="1" indent="-228600" algn="l" defTabSz="1066800">
            <a:lnSpc>
              <a:spcPct val="90000"/>
            </a:lnSpc>
            <a:spcBef>
              <a:spcPct val="0"/>
            </a:spcBef>
            <a:spcAft>
              <a:spcPct val="15000"/>
            </a:spcAft>
            <a:buChar char="•"/>
          </a:pPr>
          <a:r>
            <a:rPr lang="en-US" sz="2400" kern="1200"/>
            <a:t>YouTube</a:t>
          </a:r>
        </a:p>
      </dsp:txBody>
      <dsp:txXfrm>
        <a:off x="4206240" y="2538191"/>
        <a:ext cx="5532525" cy="1553669"/>
      </dsp:txXfrm>
    </dsp:sp>
    <dsp:sp modelId="{A93A048F-B4C0-4C61-8170-F1336587A44B}">
      <dsp:nvSpPr>
        <dsp:cNvPr id="0" name=""/>
        <dsp:cNvSpPr/>
      </dsp:nvSpPr>
      <dsp:spPr>
        <a:xfrm>
          <a:off x="0" y="2279246"/>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Resources for learning</a:t>
          </a:r>
        </a:p>
      </dsp:txBody>
      <dsp:txXfrm>
        <a:off x="101125" y="2380371"/>
        <a:ext cx="4003990" cy="18693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641A-C522-4775-83E8-2CCC000B4323}">
      <dsp:nvSpPr>
        <dsp:cNvPr id="0" name=""/>
        <dsp:cNvSpPr/>
      </dsp:nvSpPr>
      <dsp:spPr>
        <a:xfrm>
          <a:off x="2090" y="2124"/>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ggplot2 is iterative</a:t>
          </a:r>
        </a:p>
      </dsp:txBody>
      <dsp:txXfrm>
        <a:off x="70544" y="70578"/>
        <a:ext cx="4143127" cy="1265378"/>
      </dsp:txXfrm>
    </dsp:sp>
    <dsp:sp modelId="{0C0287FB-5F25-486F-8591-7A1F80CE6E67}">
      <dsp:nvSpPr>
        <dsp:cNvPr id="0" name=""/>
        <dsp:cNvSpPr/>
      </dsp:nvSpPr>
      <dsp:spPr>
        <a:xfrm>
          <a:off x="2090" y="1474525"/>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Search engines are friends</a:t>
          </a:r>
        </a:p>
      </dsp:txBody>
      <dsp:txXfrm>
        <a:off x="70544" y="1542979"/>
        <a:ext cx="4143127" cy="1265378"/>
      </dsp:txXfrm>
    </dsp:sp>
    <dsp:sp modelId="{6E4C0AE3-752B-4FF3-951A-BB6C886EE27A}">
      <dsp:nvSpPr>
        <dsp:cNvPr id="0" name=""/>
        <dsp:cNvSpPr/>
      </dsp:nvSpPr>
      <dsp:spPr>
        <a:xfrm>
          <a:off x="2090" y="2946926"/>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Cheat sheets are very helpful</a:t>
          </a:r>
        </a:p>
      </dsp:txBody>
      <dsp:txXfrm>
        <a:off x="70544" y="3015380"/>
        <a:ext cx="4143127" cy="1265378"/>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4.553"/>
    </inkml:context>
    <inkml:brush xml:id="br0">
      <inkml:brushProperty name="width" value="0.05" units="cm"/>
      <inkml:brushProperty name="height" value="0.05" units="cm"/>
      <inkml:brushProperty name="color" value="#FFFFFF"/>
    </inkml:brush>
  </inkml:definitions>
  <inkml:trace contextRef="#ctx0" brushRef="#br0">156 0 24575,'-5'111'0,"-23"134"0,12-118 0,1-31 0,-3-1 0,-51 154 0,68-247 0,-3 10 0,10-24 0,-3 4 0,259-571-35,-164 365-1295,-65 141-5496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5.730"/>
    </inkml:context>
    <inkml:brush xml:id="br0">
      <inkml:brushProperty name="width" value="0.05" units="cm"/>
      <inkml:brushProperty name="height" value="0.05" units="cm"/>
      <inkml:brushProperty name="color" value="#FFFFFF"/>
    </inkml:brush>
  </inkml:definitions>
  <inkml:trace contextRef="#ctx0" brushRef="#br0">329 0 24575,'0'695'0,"0"-691"0,4 51 0,6-33 0,-10-21 0,1-1 0,-1 1 0,1-1 0,-1 1 0,1-1 0,0 1 0,-1-1 0,1 0 0,-1 1 0,1-1 0,0 0 0,0 0 0,-1 1 0,1-1 0,0 0 0,-1 0 0,1 0 0,0 0 0,-1 0 0,1 0 0,0 0 0,0 0 0,-1 0 0,1 0 0,0 0 0,-1-1 0,2 1 0,0-2 0,0 1 0,0-1 0,0 0 0,0 0 0,0 0 0,0 0 0,0 0 0,-1 0 0,1 0 0,-1-1 0,0 1 0,1 0 0,-1-1 0,0 1 0,-1-1 0,1 0 0,1-4 0,2-6 0,99-222 0,5-15 0,-104 241 0,-1-1 0,0 1 0,0-1 0,2-20 0,-5 29 0,0 0 0,0 0 0,0-1 0,0 1 0,0 0 0,-1-1 0,1 1 0,0 0 0,-1 0 0,1-1 0,0 1 0,-1 0 0,0 0 0,1 0 0,-1 0 0,0 0 0,1 0 0,-1 0 0,-1-1 0,0 1 0,1 0 0,-1 0 0,1 1 0,-1-1 0,1 1 0,-1-1 0,0 1 0,1 0 0,-1 0 0,0 0 0,1-1 0,-1 2 0,1-1 0,-1 0 0,0 0 0,1 0 0,-1 1 0,0-1 0,-1 2 0,-13 3 0,1 0 0,0 2 0,1 0 0,-1 1 0,-17 12 0,-68 57 0,59-44 0,-50 36 0,32-26 0,-85 80 0,137-116 0,3-3 0,0-1 0,0 1 0,0 1 0,1-1 0,0 0 0,-4 7 0,7-11 0,0 1 0,-1 0 0,1-1 0,0 1 0,0 0 0,0 0 0,0-1 0,-1 1 0,1 0 0,0 0 0,0-1 0,0 1 0,1 0 0,-1 0 0,0-1 0,0 1 0,0 0 0,0 0 0,1-1 0,0 2 0,0-1 0,0 0 0,0 0 0,0 0 0,0 0 0,0 0 0,0 0 0,0 0 0,1 0 0,-1-1 0,0 1 0,1 0 0,-1-1 0,0 1 0,3-1 0,11 4 0,-1-2 0,0 0 0,0-1 0,1-1 0,-1 0 0,0 0 0,16-4 0,104-23 0,-95 17 0,88-19 0,190-70 0,-270 77 0,-47 22 0,0 0 0,1 0 0,-1 0 0,0-1 0,1 1 0,-1 0 0,0 0 0,1 0 0,-1 0 0,0 0 0,1-1 0,-1 1 0,0 0 0,1 0 0,-1-1 0,0 1 0,0 0 0,1 0 0,-1-1 0,0 1 0,0 0 0,0-1 0,1 1 0,-1 0 0,0-1 0,0 1 0,0 0 0,0-1 0,0 1 0,0 0 0,0-1 0,0 1 0,1-1 0,-2 1 0,1-1 0,-14-3 0,-26 6 0,-72 15 0,-126 36 0,52-9 0,55-14-1365,105-25-5461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51.167"/>
    </inkml:context>
    <inkml:brush xml:id="br0">
      <inkml:brushProperty name="width" value="0.35" units="cm"/>
      <inkml:brushProperty name="height" value="0.35" units="cm"/>
      <inkml:brushProperty name="color" value="#FFFFFF"/>
    </inkml:brush>
  </inkml:definitions>
  <inkml:trace contextRef="#ctx0" brushRef="#br0">0 0 24575,'1'2'0,"0"-1"0,0 1 0,0-1 0,0 0 0,0 1 0,1-1 0,-1 0 0,0 0 0,1 0 0,-1 0 0,0 0 0,1 0 0,-1 0 0,1 0 0,0-1 0,-1 1 0,1 0 0,3 0 0,-1 0 0,59 25 0,-8-3 0,103 29 0,-106-44 0,0-2 0,0-2 0,104-7 0,-41 0 0,46 2 0,202 3 0,-248 9 0,191 44 0,-259-48 0,0-2 0,0-2 0,70-3 0,39 1 0,-58 12 0,-59-7 0,47 2 0,-40-7 0,279-4 0,-226-10 0,-61 7 0,58-2 0,-62 6 0,51-9 0,-50 5 0,52-2 0,-65 9 0,0-2 0,0 0 0,0-2 0,0 0 0,-1-1 0,31-11 0,-6 1 0,0 2 0,0 2 0,60-4 0,-98 12-114,0 2 1,0-1-1,0 1 0,1 0 0,-1 1 1,0 0-1,0 0 0,0 1 0,0 0 1,0 1-1,13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8:34.42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A1C93-8FA2-45AF-9F6B-B4D8E8D88099}"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E3B3F-66F5-4DA9-8D9B-4A126A2E8E7E}" type="slidenum">
              <a:rPr lang="en-US" smtClean="0"/>
              <a:t>‹#›</a:t>
            </a:fld>
            <a:endParaRPr lang="en-US"/>
          </a:p>
        </p:txBody>
      </p:sp>
    </p:spTree>
    <p:extLst>
      <p:ext uri="{BB962C8B-B14F-4D97-AF65-F5344CB8AC3E}">
        <p14:creationId xmlns:p14="http://schemas.microsoft.com/office/powerpoint/2010/main" val="3807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 is a language and programming environment that can be used for statistical computing and graphics. It was developed by statisticians so it is particularly well suited for statistical analysis. It can also be used as a storage facility.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One big advantage of R is that it is open source so it is free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is</a:t>
            </a:r>
            <a:r>
              <a:rPr lang="en-US" sz="1200" b="0" i="0" kern="1200" baseline="0" dirty="0">
                <a:solidFill>
                  <a:schemeClr val="tx1"/>
                </a:solidFill>
                <a:effectLst/>
                <a:latin typeface="+mn-lt"/>
                <a:ea typeface="+mn-ea"/>
                <a:cs typeface="+mn-cs"/>
              </a:rPr>
              <a:t> a large online community to support users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R is customizable using “packages” that can be downloaded as needed. R has over 10,000 packages in the Comprehensive R Archive Network (CRAN) repository.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are</a:t>
            </a:r>
            <a:r>
              <a:rPr lang="en-US" sz="1200" b="0" i="0" kern="1200" baseline="0" dirty="0">
                <a:solidFill>
                  <a:schemeClr val="tx1"/>
                </a:solidFill>
                <a:effectLst/>
                <a:latin typeface="+mn-lt"/>
                <a:ea typeface="+mn-ea"/>
                <a:cs typeface="+mn-cs"/>
              </a:rPr>
              <a:t> a number of online trainings, manuals, and books that are freely available online to support users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4</a:t>
            </a:fld>
            <a:endParaRPr lang="en-US"/>
          </a:p>
        </p:txBody>
      </p:sp>
    </p:spTree>
    <p:extLst>
      <p:ext uri="{BB962C8B-B14F-4D97-AF65-F5344CB8AC3E}">
        <p14:creationId xmlns:p14="http://schemas.microsoft.com/office/powerpoint/2010/main" val="18436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many advantages to working in R, it is also important to note that there are some disadvantages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5</a:t>
            </a:fld>
            <a:endParaRPr lang="en-US"/>
          </a:p>
        </p:txBody>
      </p:sp>
    </p:spTree>
    <p:extLst>
      <p:ext uri="{BB962C8B-B14F-4D97-AF65-F5344CB8AC3E}">
        <p14:creationId xmlns:p14="http://schemas.microsoft.com/office/powerpoint/2010/main" val="87890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10</a:t>
            </a:fld>
            <a:endParaRPr lang="en-US"/>
          </a:p>
        </p:txBody>
      </p:sp>
    </p:spTree>
    <p:extLst>
      <p:ext uri="{BB962C8B-B14F-4D97-AF65-F5344CB8AC3E}">
        <p14:creationId xmlns:p14="http://schemas.microsoft.com/office/powerpoint/2010/main" val="328951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782E-EED9-4752-A6C3-A9238CB379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E4294-FF03-4039-9713-DAD235BDA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118D0-7F46-463B-B3BB-68D7E21F4567}"/>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CEDB2052-10FA-43CA-B5F3-97613794B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3DB63-0A13-485E-8EF3-2F436C762D0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8385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E00B-8663-4AC7-BD66-5764ADEE4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B37D71-56A3-4055-8B17-9536AA75E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1F580-6BA7-44F6-8C70-8BD7A51C6EFA}"/>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F541787B-AF29-4B5E-939A-0F8B095D9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68B6B-33C3-4F3F-B2FF-4042C5D4D7C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0301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6D9AA-384C-480B-AEBF-B69547691F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0F393C-6077-492C-B6FB-6A05304DA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DF02F-D44E-44FC-AF27-1533527DC8A2}"/>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5E087FF1-56B6-478B-A74A-523386FD8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B30B4-9A0C-4A05-A9CE-ADEF764A232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35856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DC50-2B97-486C-A767-9D28517470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BDAA7-8C23-44F6-8A2E-0A502F918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DD129-17D5-4A3B-B09B-136414E24B5D}"/>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36852C9F-A70A-4750-87FF-1824B2EC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4818E-7C50-4083-9B5D-B6F5C76B51A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148112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4E41-80E4-4FA8-90BC-490CCB23D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8F05D-7C3D-4040-A0B4-17710C66B1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925646-4EB8-4C3B-8E62-BACDB0240E89}"/>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C86C2FF7-A79C-4547-ADE8-423C8E3A5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7A4EE-42B5-4AA4-985D-78271EE27B4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21230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8794-5248-4E41-B112-23C8CDFF3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FB623-6BDC-4CBB-A7DB-64C2BBE55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54D6AA-1C3C-4129-8C45-BC28A2247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82BCF-072E-4E94-BDE8-509DE9BDC558}"/>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0BB7AEA9-E7EB-49D7-9C21-FF5D5AE44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97FBA-59D5-4BBD-B354-A56B33BA886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53487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AA39-7294-4F69-9B25-0768FBBB2D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1C5E8C-EA3F-414F-8F72-8E1C2E2395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074AD-3FC1-45CE-82CF-ECCF89E3F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EF05EF-6DEE-47BD-B51C-F773692C2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8F2BB-181B-499B-B60C-F5C44F2C2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DC5CA-9D83-462F-95B8-BB96981AFCB0}"/>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8" name="Footer Placeholder 7">
            <a:extLst>
              <a:ext uri="{FF2B5EF4-FFF2-40B4-BE49-F238E27FC236}">
                <a16:creationId xmlns:a16="http://schemas.microsoft.com/office/drawing/2014/main" id="{35DB43D2-D9DC-4218-92DD-928BA1609F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A8BE1-9AD8-4AA7-AB55-4D0DB7720FFC}"/>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60150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98A5-726F-44AD-AC4D-F99895F2D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FF555C-DAB5-4CF7-AFDC-4542823B56D6}"/>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4" name="Footer Placeholder 3">
            <a:extLst>
              <a:ext uri="{FF2B5EF4-FFF2-40B4-BE49-F238E27FC236}">
                <a16:creationId xmlns:a16="http://schemas.microsoft.com/office/drawing/2014/main" id="{DAD9E3EE-D990-4CA0-8F18-7A3320CEEF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4F64D-E50E-4F0C-9659-72FA6CB91FD3}"/>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92910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8440AA-017F-4B40-8677-05343F05E992}"/>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3" name="Footer Placeholder 2">
            <a:extLst>
              <a:ext uri="{FF2B5EF4-FFF2-40B4-BE49-F238E27FC236}">
                <a16:creationId xmlns:a16="http://schemas.microsoft.com/office/drawing/2014/main" id="{303A19CF-79F3-41F2-91FE-DFC7D9616D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BBB83F-368C-45FB-8371-DCF332F73FE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01575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E8EF-9944-410A-B639-69506CA67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D3610-0548-42A5-BA78-93EAC564A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11DA-A91E-4531-8B63-7A5E43A6A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2BFA8-01A5-497E-936D-42B6D94EEF1F}"/>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91380769-29E0-4A24-8479-9247B6455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30DE-4802-4F62-AC6A-7FD935FB645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23993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F117-92D5-4CFD-9217-65CFBD498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42C840-9969-4C13-A1FC-CBBDE1622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089A22-6250-4C62-8794-E64451E88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4BD76-2CCE-459D-8CB6-71448861474E}"/>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F111AEA1-E361-4017-BD99-6AC067E02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5ABD2-93DB-4E4D-B8A9-9BA2CD4D2705}"/>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16006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D721E-0BD8-4BD1-83B6-69FF2D5AE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C057D-6E09-4801-B987-4AF60B059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3A103-5758-4237-B5F7-1B462DB35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D1D1B055-CB0B-45F5-89FC-72F6CF309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27F3-8731-4CFE-B88C-FB4D7DAE0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87810-7DEA-4309-8CB5-9C637C768936}" type="slidenum">
              <a:rPr lang="en-US" smtClean="0"/>
              <a:t>‹#›</a:t>
            </a:fld>
            <a:endParaRPr lang="en-US"/>
          </a:p>
        </p:txBody>
      </p:sp>
    </p:spTree>
    <p:extLst>
      <p:ext uri="{BB962C8B-B14F-4D97-AF65-F5344CB8AC3E}">
        <p14:creationId xmlns:p14="http://schemas.microsoft.com/office/powerpoint/2010/main" val="4278669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customXml" Target="../ink/ink2.xml"/><Relationship Id="rId10" Type="http://schemas.openxmlformats.org/officeDocument/2006/relationships/image" Target="../media/image50.png"/><Relationship Id="rId4" Type="http://schemas.openxmlformats.org/officeDocument/2006/relationships/image" Target="../media/image210.png"/><Relationship Id="rId9" Type="http://schemas.openxmlformats.org/officeDocument/2006/relationships/customXml" Target="../ink/ink4.xml"/></Relationships>
</file>

<file path=ppt/slides/_rels/slide2.xml.rels><?xml version="1.0" encoding="UTF-8" standalone="yes"?>
<Relationships xmlns="http://schemas.openxmlformats.org/package/2006/relationships"><Relationship Id="rId3" Type="http://schemas.openxmlformats.org/officeDocument/2006/relationships/hyperlink" Target="https://www.rstudio.com/products/rstudio/download/#download" TargetMode="External"/><Relationship Id="rId2" Type="http://schemas.openxmlformats.org/officeDocument/2006/relationships/hyperlink" Target="https://mirror.las.iastate.edu/CRAN/" TargetMode="External"/><Relationship Id="rId1" Type="http://schemas.openxmlformats.org/officeDocument/2006/relationships/slideLayout" Target="../slideLayouts/slideLayout2.xml"/><Relationship Id="rId4" Type="http://schemas.openxmlformats.org/officeDocument/2006/relationships/hyperlink" Target="https://gcc02.safelinks.protection.outlook.com/?url=https%3A%2F%2Fgithub.com%2FSamSwift505%2FTomediSwift_R_Training&amp;data=05%7C01%7Csamuell.swift%40state.nm.us%7C6d55e1b45fa745746c9508da2d7f96f4%7C04aa6bf4d436426fbfa404b7a70e60ff%7C0%7C0%7C637872323254627324%7CUnknown%7CTWFpbGZsb3d8eyJWIjoiMC4wLjAwMDAiLCJQIjoiV2luMzIiLCJBTiI6Ik1haWwiLCJXVCI6Mn0%3D%7C3000%7C%7C%7C&amp;sdata=6GGiq%2FOf2AfLBiPtQg520liNpszzwJGogLJ9HhMCv9A%3D&amp;reserved=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camp.com/courses/free-introduction-to-r?utm_campaignid=282582108&amp;utm_adgroupid=1145691629870712&amp;utm_device=c&amp;utm_keyword=training%20r%20programming&amp;utm_matchtype=p&amp;utm_network=o&amp;utm_adpostion=&amp;utm_creative=&amp;utm_targetid=kwd-71606393320458:aud-807607822:loc-190&amp;utm_loc_interest_ms=&amp;utm_loc_physical_ms=81838&amp;msclkid=f9234e70ce021e1a7b362c09bf46d9ca&amp;utm_source=bing&amp;utm_medium=cpc&amp;utm_campaign=R%20Programming%20%7C%20U.S.%20BING&amp;utm_term=training%20r%20programming&amp;utm_content=R%20-%20Broad%20Match%20Modified" TargetMode="External"/><Relationship Id="rId2" Type="http://schemas.openxmlformats.org/officeDocument/2006/relationships/hyperlink" Target="https://swirlstats.com/" TargetMode="External"/><Relationship Id="rId1" Type="http://schemas.openxmlformats.org/officeDocument/2006/relationships/slideLayout" Target="../slideLayouts/slideLayout2.xml"/><Relationship Id="rId5" Type="http://schemas.openxmlformats.org/officeDocument/2006/relationships/hyperlink" Target="https://stats.oarc.ucla.edu/stat/data/intro_r/intro_r_interactive.html#(1)" TargetMode="External"/><Relationship Id="rId4" Type="http://schemas.openxmlformats.org/officeDocument/2006/relationships/hyperlink" Target="https://www.coursera.org/specializations/data-science-foundations-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mailto:ltomedi@salud.unm.edu" TargetMode="External"/><Relationship Id="rId2" Type="http://schemas.openxmlformats.org/officeDocument/2006/relationships/hyperlink" Target="mailto:Samuell.swift@state.nm.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R Skill-Building for</a:t>
            </a:r>
            <a:br>
              <a:rPr lang="en-US" dirty="0"/>
            </a:br>
            <a:r>
              <a:rPr lang="en-US" dirty="0"/>
              <a:t>Epidemiological Data Analysis</a:t>
            </a:r>
          </a:p>
        </p:txBody>
      </p:sp>
      <p:sp>
        <p:nvSpPr>
          <p:cNvPr id="3" name="Subtitle 2"/>
          <p:cNvSpPr>
            <a:spLocks noGrp="1"/>
          </p:cNvSpPr>
          <p:nvPr>
            <p:ph type="subTitle" idx="1"/>
          </p:nvPr>
        </p:nvSpPr>
        <p:spPr/>
        <p:txBody>
          <a:bodyPr/>
          <a:lstStyle/>
          <a:p>
            <a:r>
              <a:rPr lang="en-US" dirty="0"/>
              <a:t>Sam Swift, PhD, MPH</a:t>
            </a:r>
          </a:p>
          <a:p>
            <a:r>
              <a:rPr lang="en-US" dirty="0"/>
              <a:t>Laura Tomedi, PhD, MPH</a:t>
            </a:r>
          </a:p>
        </p:txBody>
      </p:sp>
      <p:pic>
        <p:nvPicPr>
          <p:cNvPr id="5" name="Picture 4"/>
          <p:cNvPicPr>
            <a:picLocks noChangeAspect="1"/>
          </p:cNvPicPr>
          <p:nvPr/>
        </p:nvPicPr>
        <p:blipFill>
          <a:blip r:embed="rId2"/>
          <a:stretch>
            <a:fillRect/>
          </a:stretch>
        </p:blipFill>
        <p:spPr>
          <a:xfrm>
            <a:off x="9373777" y="3698695"/>
            <a:ext cx="2196292" cy="2808591"/>
          </a:xfrm>
          <a:prstGeom prst="rect">
            <a:avLst/>
          </a:prstGeom>
        </p:spPr>
      </p:pic>
      <p:pic>
        <p:nvPicPr>
          <p:cNvPr id="6" name="Picture 5"/>
          <p:cNvPicPr>
            <a:picLocks noChangeAspect="1"/>
          </p:cNvPicPr>
          <p:nvPr/>
        </p:nvPicPr>
        <p:blipFill>
          <a:blip r:embed="rId3"/>
          <a:stretch>
            <a:fillRect/>
          </a:stretch>
        </p:blipFill>
        <p:spPr>
          <a:xfrm>
            <a:off x="911991" y="3920393"/>
            <a:ext cx="2333625" cy="1962150"/>
          </a:xfrm>
          <a:prstGeom prst="rect">
            <a:avLst/>
          </a:prstGeom>
        </p:spPr>
      </p:pic>
      <p:pic>
        <p:nvPicPr>
          <p:cNvPr id="7" name="Picture 6"/>
          <p:cNvPicPr>
            <a:picLocks noChangeAspect="1"/>
          </p:cNvPicPr>
          <p:nvPr/>
        </p:nvPicPr>
        <p:blipFill>
          <a:blip r:embed="rId4"/>
          <a:stretch>
            <a:fillRect/>
          </a:stretch>
        </p:blipFill>
        <p:spPr>
          <a:xfrm>
            <a:off x="4637069" y="4830886"/>
            <a:ext cx="2724150" cy="1676400"/>
          </a:xfrm>
          <a:prstGeom prst="rect">
            <a:avLst/>
          </a:prstGeom>
        </p:spPr>
      </p:pic>
      <p:pic>
        <p:nvPicPr>
          <p:cNvPr id="8" name="Picture 7"/>
          <p:cNvPicPr>
            <a:picLocks noChangeAspect="1"/>
          </p:cNvPicPr>
          <p:nvPr/>
        </p:nvPicPr>
        <p:blipFill>
          <a:blip r:embed="rId5"/>
          <a:stretch>
            <a:fillRect/>
          </a:stretch>
        </p:blipFill>
        <p:spPr>
          <a:xfrm>
            <a:off x="800742" y="497620"/>
            <a:ext cx="2247900" cy="1343025"/>
          </a:xfrm>
          <a:prstGeom prst="rect">
            <a:avLst/>
          </a:prstGeom>
        </p:spPr>
      </p:pic>
      <p:pic>
        <p:nvPicPr>
          <p:cNvPr id="9" name="Picture 8"/>
          <p:cNvPicPr>
            <a:picLocks noChangeAspect="1"/>
          </p:cNvPicPr>
          <p:nvPr/>
        </p:nvPicPr>
        <p:blipFill>
          <a:blip r:embed="rId6"/>
          <a:stretch>
            <a:fillRect/>
          </a:stretch>
        </p:blipFill>
        <p:spPr>
          <a:xfrm>
            <a:off x="9847756" y="371626"/>
            <a:ext cx="1722313" cy="2102235"/>
          </a:xfrm>
          <a:prstGeom prst="rect">
            <a:avLst/>
          </a:prstGeom>
        </p:spPr>
      </p:pic>
    </p:spTree>
    <p:extLst>
      <p:ext uri="{BB962C8B-B14F-4D97-AF65-F5344CB8AC3E}">
        <p14:creationId xmlns:p14="http://schemas.microsoft.com/office/powerpoint/2010/main" val="163239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9900" y="1282701"/>
            <a:ext cx="11366500" cy="5241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9900" y="288925"/>
            <a:ext cx="10515600" cy="815975"/>
          </a:xfrm>
        </p:spPr>
        <p:txBody>
          <a:bodyPr/>
          <a:lstStyle/>
          <a:p>
            <a:r>
              <a:rPr lang="en-US" dirty="0">
                <a:latin typeface="+mn-lt"/>
              </a:rPr>
              <a:t>Commonly Used Packages</a:t>
            </a:r>
          </a:p>
        </p:txBody>
      </p:sp>
      <p:sp>
        <p:nvSpPr>
          <p:cNvPr id="3" name="Content Placeholder 2"/>
          <p:cNvSpPr>
            <a:spLocks noGrp="1"/>
          </p:cNvSpPr>
          <p:nvPr>
            <p:ph idx="1"/>
          </p:nvPr>
        </p:nvSpPr>
        <p:spPr>
          <a:xfrm>
            <a:off x="469900" y="1282701"/>
            <a:ext cx="11366500" cy="5241242"/>
          </a:xfrm>
          <a:noFill/>
        </p:spPr>
        <p:txBody>
          <a:bodyPr>
            <a:normAutofit/>
          </a:bodyPr>
          <a:lstStyle/>
          <a:p>
            <a:pPr marL="457200" indent="-457200">
              <a:lnSpc>
                <a:spcPct val="100000"/>
              </a:lnSpc>
              <a:spcBef>
                <a:spcPts val="1200"/>
              </a:spcBef>
              <a:spcAft>
                <a:spcPts val="1200"/>
              </a:spcAft>
              <a:buFont typeface="Wingdings" panose="05000000000000000000" pitchFamily="2" charset="2"/>
              <a:buChar char="Ø"/>
            </a:pPr>
            <a:r>
              <a:rPr lang="en-US" sz="2400" b="1" dirty="0" err="1"/>
              <a:t>tidyverse</a:t>
            </a:r>
            <a:r>
              <a:rPr lang="en-US" sz="2400" dirty="0"/>
              <a:t>: A collection of packages designed for data manipulation</a:t>
            </a:r>
          </a:p>
          <a:p>
            <a:pPr marL="457200" indent="-457200">
              <a:lnSpc>
                <a:spcPct val="100000"/>
              </a:lnSpc>
              <a:spcBef>
                <a:spcPts val="1200"/>
              </a:spcBef>
              <a:spcAft>
                <a:spcPts val="1200"/>
              </a:spcAft>
              <a:buFont typeface="Wingdings" panose="05000000000000000000" pitchFamily="2" charset="2"/>
              <a:buChar char="Ø"/>
            </a:pPr>
            <a:r>
              <a:rPr lang="en-US" sz="2400" b="1" dirty="0" err="1"/>
              <a:t>dplyr</a:t>
            </a:r>
            <a:r>
              <a:rPr lang="en-US" sz="2400" b="1" dirty="0"/>
              <a:t>:</a:t>
            </a:r>
            <a:r>
              <a:rPr lang="en-US" sz="2400" dirty="0"/>
              <a:t> Shortcuts for sub-setting, summarizing, rearranging, and joining data</a:t>
            </a:r>
          </a:p>
          <a:p>
            <a:pPr marL="457200" indent="-457200">
              <a:lnSpc>
                <a:spcPct val="100000"/>
              </a:lnSpc>
              <a:spcBef>
                <a:spcPts val="1200"/>
              </a:spcBef>
              <a:spcAft>
                <a:spcPts val="1200"/>
              </a:spcAft>
              <a:buFont typeface="Wingdings" panose="05000000000000000000" pitchFamily="2" charset="2"/>
              <a:buChar char="Ø"/>
            </a:pPr>
            <a:r>
              <a:rPr lang="en-US" sz="2400" b="1" dirty="0" err="1"/>
              <a:t>tidyr</a:t>
            </a:r>
            <a:r>
              <a:rPr lang="en-US" sz="2400" b="1" dirty="0"/>
              <a:t>:</a:t>
            </a:r>
            <a:r>
              <a:rPr lang="en-US" sz="2400" dirty="0"/>
              <a:t> Changing the layout of the data sets</a:t>
            </a:r>
          </a:p>
          <a:p>
            <a:pPr marL="457200" indent="-457200">
              <a:lnSpc>
                <a:spcPct val="100000"/>
              </a:lnSpc>
              <a:spcBef>
                <a:spcPts val="1200"/>
              </a:spcBef>
              <a:spcAft>
                <a:spcPts val="1200"/>
              </a:spcAft>
              <a:buFont typeface="Wingdings" panose="05000000000000000000" pitchFamily="2" charset="2"/>
              <a:buChar char="Ø"/>
            </a:pPr>
            <a:r>
              <a:rPr lang="en-US" sz="2400" b="1" dirty="0" err="1"/>
              <a:t>stringr</a:t>
            </a:r>
            <a:r>
              <a:rPr lang="en-US" sz="2400" b="1" dirty="0"/>
              <a:t>:</a:t>
            </a:r>
            <a:r>
              <a:rPr lang="en-US" sz="2400" dirty="0"/>
              <a:t> Tools for regular expressions and character strings</a:t>
            </a:r>
          </a:p>
          <a:p>
            <a:pPr marL="457200" indent="-457200">
              <a:lnSpc>
                <a:spcPct val="100000"/>
              </a:lnSpc>
              <a:spcBef>
                <a:spcPts val="1200"/>
              </a:spcBef>
              <a:spcAft>
                <a:spcPts val="1200"/>
              </a:spcAft>
              <a:buFont typeface="Wingdings" panose="05000000000000000000" pitchFamily="2" charset="2"/>
              <a:buChar char="Ø"/>
            </a:pPr>
            <a:r>
              <a:rPr lang="en-US" sz="2400" b="1" dirty="0" err="1"/>
              <a:t>lubridate</a:t>
            </a:r>
            <a:r>
              <a:rPr lang="en-US" sz="2400" dirty="0"/>
              <a:t>: Makes working with dates and times easier</a:t>
            </a:r>
          </a:p>
          <a:p>
            <a:pPr marL="457200" indent="-457200">
              <a:lnSpc>
                <a:spcPct val="100000"/>
              </a:lnSpc>
              <a:spcBef>
                <a:spcPts val="1200"/>
              </a:spcBef>
              <a:spcAft>
                <a:spcPts val="1200"/>
              </a:spcAft>
              <a:buFont typeface="Wingdings" panose="05000000000000000000" pitchFamily="2" charset="2"/>
              <a:buChar char="Ø"/>
            </a:pPr>
            <a:r>
              <a:rPr lang="en-US" sz="2400" b="1" dirty="0"/>
              <a:t>ggplot2:</a:t>
            </a:r>
            <a:r>
              <a:rPr lang="en-US" sz="2400" dirty="0"/>
              <a:t> Create graphics</a:t>
            </a:r>
          </a:p>
          <a:p>
            <a:pPr marL="457200" indent="-457200">
              <a:lnSpc>
                <a:spcPct val="100000"/>
              </a:lnSpc>
              <a:spcBef>
                <a:spcPts val="1200"/>
              </a:spcBef>
              <a:spcAft>
                <a:spcPts val="1200"/>
              </a:spcAft>
              <a:buFont typeface="Wingdings" panose="05000000000000000000" pitchFamily="2" charset="2"/>
              <a:buChar char="Ø"/>
            </a:pPr>
            <a:r>
              <a:rPr lang="en-US" sz="2400" b="1" dirty="0"/>
              <a:t>R Markdown:</a:t>
            </a:r>
            <a:r>
              <a:rPr lang="en-US" sz="2400" dirty="0"/>
              <a:t> Can be used for automated reporting. Reports can be exported as HTML, pdf, or MS Word document</a:t>
            </a:r>
          </a:p>
        </p:txBody>
      </p:sp>
      <p:pic>
        <p:nvPicPr>
          <p:cNvPr id="5" name="Picture 4"/>
          <p:cNvPicPr>
            <a:picLocks noChangeAspect="1"/>
          </p:cNvPicPr>
          <p:nvPr/>
        </p:nvPicPr>
        <p:blipFill rotWithShape="1">
          <a:blip r:embed="rId3">
            <a:duotone>
              <a:schemeClr val="accent5">
                <a:shade val="45000"/>
                <a:satMod val="135000"/>
              </a:schemeClr>
              <a:prstClr val="white"/>
            </a:duotone>
          </a:blip>
          <a:srcRect b="16476"/>
          <a:stretch/>
        </p:blipFill>
        <p:spPr>
          <a:xfrm>
            <a:off x="8875345" y="2962957"/>
            <a:ext cx="2478455" cy="2070100"/>
          </a:xfrm>
          <a:prstGeom prst="rect">
            <a:avLst/>
          </a:prstGeom>
        </p:spPr>
      </p:pic>
    </p:spTree>
    <p:extLst>
      <p:ext uri="{BB962C8B-B14F-4D97-AF65-F5344CB8AC3E}">
        <p14:creationId xmlns:p14="http://schemas.microsoft.com/office/powerpoint/2010/main" val="23433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374228" cy="707886"/>
          </a:xfrm>
          <a:prstGeom prst="rect">
            <a:avLst/>
          </a:prstGeom>
          <a:noFill/>
        </p:spPr>
        <p:txBody>
          <a:bodyPr wrap="none" rtlCol="0">
            <a:spAutoFit/>
          </a:bodyPr>
          <a:lstStyle/>
          <a:p>
            <a:r>
              <a:rPr lang="en-US" sz="4000" dirty="0"/>
              <a:t>Reading in Text Data Sets</a:t>
            </a:r>
          </a:p>
        </p:txBody>
      </p:sp>
      <p:sp>
        <p:nvSpPr>
          <p:cNvPr id="6" name="TextBox 5"/>
          <p:cNvSpPr txBox="1"/>
          <p:nvPr/>
        </p:nvSpPr>
        <p:spPr>
          <a:xfrm>
            <a:off x="433855" y="4104196"/>
            <a:ext cx="4557245" cy="1569660"/>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a:t>
            </a:r>
          </a:p>
        </p:txBody>
      </p:sp>
      <p:sp>
        <p:nvSpPr>
          <p:cNvPr id="7" name="TextBox 6"/>
          <p:cNvSpPr txBox="1"/>
          <p:nvPr/>
        </p:nvSpPr>
        <p:spPr>
          <a:xfrm>
            <a:off x="592605" y="1247256"/>
            <a:ext cx="106299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a:t>
            </a:r>
            <a:r>
              <a:rPr lang="en-US" sz="2400" dirty="0">
                <a:latin typeface="Courier New" panose="02070309020205020404" pitchFamily="49" charset="0"/>
                <a:cs typeface="Courier New" panose="02070309020205020404" pitchFamily="49" charset="0"/>
              </a:rPr>
              <a:t>read.csv() </a:t>
            </a:r>
            <a:r>
              <a:rPr lang="en-US" sz="2400" dirty="0"/>
              <a:t>to read CSV files and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a:t>
            </a:r>
            <a:r>
              <a:rPr lang="en-US" sz="2400" dirty="0"/>
              <a:t> for delimited text data</a:t>
            </a:r>
          </a:p>
          <a:p>
            <a:pPr marL="285750" indent="-285750">
              <a:buFont typeface="Arial" panose="020B0604020202020204" pitchFamily="34" charset="0"/>
              <a:buChar char="•"/>
            </a:pPr>
            <a:r>
              <a:rPr lang="en-US" sz="2400" dirty="0"/>
              <a:t>Assumes the first row is variable names – otherwise use the argument header=FALSE.</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read.csv("/path/to/file.csv")</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("/path/to/file.txt",  </a:t>
            </a:r>
            <a:r>
              <a:rPr lang="en-US" sz="2400" dirty="0" err="1">
                <a:latin typeface="Courier New" panose="02070309020205020404" pitchFamily="49" charset="0"/>
                <a:cs typeface="Courier New" panose="02070309020205020404" pitchFamily="49" charset="0"/>
              </a:rPr>
              <a:t>sep</a:t>
            </a:r>
            <a:r>
              <a:rPr lang="en-US" sz="2400" dirty="0">
                <a:latin typeface="Courier New" panose="02070309020205020404" pitchFamily="49" charset="0"/>
                <a:cs typeface="Courier New" panose="02070309020205020404" pitchFamily="49" charset="0"/>
              </a:rPr>
              <a:t>="\t")</a:t>
            </a:r>
          </a:p>
        </p:txBody>
      </p:sp>
      <p:pic>
        <p:nvPicPr>
          <p:cNvPr id="8" name="Picture 7"/>
          <p:cNvPicPr>
            <a:picLocks noChangeAspect="1"/>
          </p:cNvPicPr>
          <p:nvPr/>
        </p:nvPicPr>
        <p:blipFill rotWithShape="1">
          <a:blip r:embed="rId2"/>
          <a:srcRect r="26991" b="31235"/>
          <a:stretch/>
        </p:blipFill>
        <p:spPr>
          <a:xfrm>
            <a:off x="5613400" y="3634027"/>
            <a:ext cx="5760720" cy="3052067"/>
          </a:xfrm>
          <a:prstGeom prst="rect">
            <a:avLst/>
          </a:prstGeom>
        </p:spPr>
      </p:pic>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7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576463" cy="707886"/>
          </a:xfrm>
          <a:prstGeom prst="rect">
            <a:avLst/>
          </a:prstGeom>
          <a:noFill/>
        </p:spPr>
        <p:txBody>
          <a:bodyPr wrap="none" rtlCol="0">
            <a:spAutoFit/>
          </a:bodyPr>
          <a:lstStyle/>
          <a:p>
            <a:r>
              <a:rPr lang="en-US" sz="4000" dirty="0"/>
              <a:t>Reading in Excel Data Sets</a:t>
            </a:r>
          </a:p>
        </p:txBody>
      </p:sp>
      <p:sp>
        <p:nvSpPr>
          <p:cNvPr id="6" name="TextBox 5"/>
          <p:cNvSpPr txBox="1"/>
          <p:nvPr/>
        </p:nvSpPr>
        <p:spPr>
          <a:xfrm>
            <a:off x="433855" y="3481896"/>
            <a:ext cx="4557245" cy="2308324"/>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 (Or use the “Import Dataset” button for click and point)</a:t>
            </a:r>
          </a:p>
        </p:txBody>
      </p:sp>
      <p:sp>
        <p:nvSpPr>
          <p:cNvPr id="7" name="TextBox 6"/>
          <p:cNvSpPr txBox="1"/>
          <p:nvPr/>
        </p:nvSpPr>
        <p:spPr>
          <a:xfrm>
            <a:off x="693722" y="1436173"/>
            <a:ext cx="106299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will need a package (e.g., </a:t>
            </a:r>
            <a:r>
              <a:rPr lang="en-US" sz="2400" dirty="0" err="1">
                <a:latin typeface="Courier New" panose="02070309020205020404" pitchFamily="49" charset="0"/>
                <a:cs typeface="Courier New" panose="02070309020205020404" pitchFamily="49" charset="0"/>
              </a:rPr>
              <a:t>readxl</a:t>
            </a:r>
            <a:r>
              <a:rPr lang="en-US" sz="2400" dirty="0"/>
              <a:t>)</a:t>
            </a:r>
          </a:p>
          <a:p>
            <a:pPr marL="285750" indent="-285750">
              <a:buFont typeface="Arial" panose="020B0604020202020204" pitchFamily="34" charset="0"/>
              <a:buChar char="•"/>
            </a:pPr>
            <a:r>
              <a:rPr lang="en-US" sz="2400" dirty="0"/>
              <a:t>Use </a:t>
            </a:r>
            <a:r>
              <a:rPr lang="en-US" sz="2400" dirty="0" err="1">
                <a:latin typeface="Courier New" panose="02070309020205020404" pitchFamily="49" charset="0"/>
                <a:cs typeface="Courier New" panose="02070309020205020404" pitchFamily="49" charset="0"/>
              </a:rPr>
              <a:t>read_excel</a:t>
            </a:r>
            <a:r>
              <a:rPr lang="en-US" sz="2400" dirty="0">
                <a:latin typeface="Courier New" panose="02070309020205020404" pitchFamily="49" charset="0"/>
                <a:cs typeface="Courier New" panose="02070309020205020404" pitchFamily="49" charset="0"/>
              </a:rPr>
              <a:t>()</a:t>
            </a:r>
            <a:r>
              <a:rPr lang="en-US" sz="2400" dirty="0"/>
              <a:t> to read .</a:t>
            </a:r>
            <a:r>
              <a:rPr lang="en-US" sz="2400" dirty="0" err="1"/>
              <a:t>xlsx</a:t>
            </a:r>
            <a:r>
              <a:rPr lang="en-US" sz="2400" dirty="0"/>
              <a:t> files</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read.excel</a:t>
            </a:r>
            <a:r>
              <a:rPr lang="en-US" sz="2400" dirty="0">
                <a:latin typeface="Courier New" panose="02070309020205020404" pitchFamily="49" charset="0"/>
                <a:cs typeface="Courier New" panose="02070309020205020404" pitchFamily="49" charset="0"/>
              </a:rPr>
              <a:t>("/path/to/file.xlsx")</a:t>
            </a:r>
          </a:p>
        </p:txBody>
      </p:sp>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r="24523" b="31633"/>
          <a:stretch/>
        </p:blipFill>
        <p:spPr>
          <a:xfrm>
            <a:off x="5538235" y="3327917"/>
            <a:ext cx="6126480" cy="3121469"/>
          </a:xfrm>
          <a:prstGeom prst="rect">
            <a:avLst/>
          </a:prstGeom>
        </p:spPr>
      </p:pic>
    </p:spTree>
    <p:extLst>
      <p:ext uri="{BB962C8B-B14F-4D97-AF65-F5344CB8AC3E}">
        <p14:creationId xmlns:p14="http://schemas.microsoft.com/office/powerpoint/2010/main" val="183432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Identifying and Correcting Data Errors </a:t>
            </a:r>
          </a:p>
        </p:txBody>
      </p:sp>
      <p:sp>
        <p:nvSpPr>
          <p:cNvPr id="3" name="Content Placeholder 2"/>
          <p:cNvSpPr>
            <a:spLocks noGrp="1"/>
          </p:cNvSpPr>
          <p:nvPr>
            <p:ph idx="1"/>
          </p:nvPr>
        </p:nvSpPr>
        <p:spPr>
          <a:xfrm>
            <a:off x="838200" y="1825625"/>
            <a:ext cx="10515600" cy="3127375"/>
          </a:xfrm>
        </p:spPr>
        <p:txBody>
          <a:bodyPr/>
          <a:lstStyle/>
          <a:p>
            <a:r>
              <a:rPr lang="en-US" dirty="0"/>
              <a:t>Example: In the </a:t>
            </a:r>
            <a:r>
              <a:rPr lang="en-US" dirty="0" err="1"/>
              <a:t>E_cig</a:t>
            </a:r>
            <a:r>
              <a:rPr lang="en-US" dirty="0"/>
              <a:t> dataset, fake participants were asked if they currently used electronic cigarettes (ecig1). Response options were “Yes” (1) or “No” (0). You want to check that the variable was collected correctly</a:t>
            </a:r>
          </a:p>
          <a:p>
            <a:r>
              <a:rPr lang="en-US" dirty="0">
                <a:cs typeface="Courier New" panose="02070309020205020404" pitchFamily="49" charset="0"/>
              </a:rPr>
              <a:t>You can use table() or </a:t>
            </a:r>
            <a:r>
              <a:rPr lang="en-US" dirty="0" err="1">
                <a:cs typeface="Courier New" panose="02070309020205020404" pitchFamily="49" charset="0"/>
              </a:rPr>
              <a:t>prop.table</a:t>
            </a:r>
            <a:r>
              <a:rPr lang="en-US" dirty="0">
                <a:cs typeface="Courier New" panose="02070309020205020404" pitchFamily="49" charset="0"/>
              </a:rPr>
              <a:t>() to create a frequency table of a numeric categorical or binary variable</a:t>
            </a:r>
          </a:p>
          <a:p>
            <a:pPr lvl="1"/>
            <a:r>
              <a:rPr lang="en-US" dirty="0">
                <a:latin typeface="Courier New" panose="02070309020205020404" pitchFamily="49" charset="0"/>
                <a:cs typeface="Courier New" panose="02070309020205020404" pitchFamily="49" charset="0"/>
              </a:rPr>
              <a:t>table(E_cig$ecig1)</a:t>
            </a:r>
          </a:p>
        </p:txBody>
      </p:sp>
      <p:pic>
        <p:nvPicPr>
          <p:cNvPr id="7" name="Picture 6"/>
          <p:cNvPicPr>
            <a:picLocks noChangeAspect="1"/>
          </p:cNvPicPr>
          <p:nvPr/>
        </p:nvPicPr>
        <p:blipFill rotWithShape="1">
          <a:blip r:embed="rId2"/>
          <a:srcRect t="58479" r="53321" b="6248"/>
          <a:stretch/>
        </p:blipFill>
        <p:spPr>
          <a:xfrm>
            <a:off x="6690360" y="4394205"/>
            <a:ext cx="4663440" cy="1982225"/>
          </a:xfrm>
          <a:prstGeom prst="rect">
            <a:avLst/>
          </a:prstGeom>
        </p:spPr>
      </p:pic>
      <p:sp>
        <p:nvSpPr>
          <p:cNvPr id="8" name="Right Arrow 7"/>
          <p:cNvSpPr/>
          <p:nvPr/>
        </p:nvSpPr>
        <p:spPr>
          <a:xfrm>
            <a:off x="4993640" y="5233430"/>
            <a:ext cx="142240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6395" y="5128565"/>
            <a:ext cx="4557245" cy="1200329"/>
          </a:xfrm>
          <a:prstGeom prst="rect">
            <a:avLst/>
          </a:prstGeom>
          <a:noFill/>
        </p:spPr>
        <p:txBody>
          <a:bodyPr wrap="square" rtlCol="0">
            <a:spAutoFit/>
          </a:bodyPr>
          <a:lstStyle/>
          <a:p>
            <a:pPr algn="ctr"/>
            <a:r>
              <a:rPr lang="en-US" sz="2400" dirty="0"/>
              <a:t>There is one observation (“10”) that is out of the correct value range (0,1)</a:t>
            </a:r>
          </a:p>
        </p:txBody>
      </p:sp>
    </p:spTree>
    <p:extLst>
      <p:ext uri="{BB962C8B-B14F-4D97-AF65-F5344CB8AC3E}">
        <p14:creationId xmlns:p14="http://schemas.microsoft.com/office/powerpoint/2010/main" val="62599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How Would You Identify Other Errors?</a:t>
            </a:r>
          </a:p>
        </p:txBody>
      </p:sp>
      <p:sp>
        <p:nvSpPr>
          <p:cNvPr id="3" name="Content Placeholder 2"/>
          <p:cNvSpPr>
            <a:spLocks noGrp="1"/>
          </p:cNvSpPr>
          <p:nvPr>
            <p:ph idx="1"/>
          </p:nvPr>
        </p:nvSpPr>
        <p:spPr/>
        <p:txBody>
          <a:bodyPr/>
          <a:lstStyle/>
          <a:p>
            <a:r>
              <a:rPr lang="en-US" dirty="0"/>
              <a:t>How do you identify missing values (“N/A” in R)?</a:t>
            </a:r>
          </a:p>
          <a:p>
            <a:r>
              <a:rPr lang="en-US" dirty="0"/>
              <a:t>How to check for skip pattern?</a:t>
            </a:r>
          </a:p>
          <a:p>
            <a:r>
              <a:rPr lang="en-US" dirty="0"/>
              <a:t>Some variables have “9” for missing and some have “N/A”. How would you change this?</a:t>
            </a:r>
          </a:p>
          <a:p>
            <a:r>
              <a:rPr lang="en-US" dirty="0"/>
              <a:t>The fake survey was conducted among 18-24 year olds. How can we check this?</a:t>
            </a:r>
          </a:p>
          <a:p>
            <a:r>
              <a:rPr lang="en-US"/>
              <a:t>Let’s practice!</a:t>
            </a:r>
          </a:p>
          <a:p>
            <a:endParaRPr lang="en-US" dirty="0"/>
          </a:p>
        </p:txBody>
      </p:sp>
    </p:spTree>
    <p:extLst>
      <p:ext uri="{BB962C8B-B14F-4D97-AF65-F5344CB8AC3E}">
        <p14:creationId xmlns:p14="http://schemas.microsoft.com/office/powerpoint/2010/main" val="285090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9893-1E79-47DE-B248-C635A47CB424}"/>
              </a:ext>
            </a:extLst>
          </p:cNvPr>
          <p:cNvSpPr>
            <a:spLocks noGrp="1"/>
          </p:cNvSpPr>
          <p:nvPr>
            <p:ph type="ctrTitle"/>
          </p:nvPr>
        </p:nvSpPr>
        <p:spPr/>
        <p:txBody>
          <a:bodyPr>
            <a:normAutofit fontScale="90000"/>
          </a:bodyPr>
          <a:lstStyle/>
          <a:p>
            <a:r>
              <a:rPr lang="en-US" dirty="0"/>
              <a:t>Part 2- merging data, using a package, looking for help, and visualizing data</a:t>
            </a:r>
          </a:p>
        </p:txBody>
      </p:sp>
      <p:sp>
        <p:nvSpPr>
          <p:cNvPr id="3" name="Subtitle 2">
            <a:extLst>
              <a:ext uri="{FF2B5EF4-FFF2-40B4-BE49-F238E27FC236}">
                <a16:creationId xmlns:a16="http://schemas.microsoft.com/office/drawing/2014/main" id="{CC40331E-E72F-4331-9B93-E2C3A99E2807}"/>
              </a:ext>
            </a:extLst>
          </p:cNvPr>
          <p:cNvSpPr>
            <a:spLocks noGrp="1"/>
          </p:cNvSpPr>
          <p:nvPr>
            <p:ph type="subTitle" idx="1"/>
          </p:nvPr>
        </p:nvSpPr>
        <p:spPr/>
        <p:txBody>
          <a:bodyPr/>
          <a:lstStyle/>
          <a:p>
            <a:r>
              <a:rPr lang="en-US" dirty="0"/>
              <a:t>Sam Swift, PhD, MPH</a:t>
            </a:r>
          </a:p>
        </p:txBody>
      </p:sp>
    </p:spTree>
    <p:extLst>
      <p:ext uri="{BB962C8B-B14F-4D97-AF65-F5344CB8AC3E}">
        <p14:creationId xmlns:p14="http://schemas.microsoft.com/office/powerpoint/2010/main" val="316716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4215-51D5-45BC-A7D6-9E8E298AA9D3}"/>
              </a:ext>
            </a:extLst>
          </p:cNvPr>
          <p:cNvSpPr>
            <a:spLocks noGrp="1"/>
          </p:cNvSpPr>
          <p:nvPr>
            <p:ph type="title"/>
          </p:nvPr>
        </p:nvSpPr>
        <p:spPr/>
        <p:txBody>
          <a:bodyPr/>
          <a:lstStyle/>
          <a:p>
            <a:r>
              <a:rPr lang="en-US" dirty="0"/>
              <a:t>Section contents</a:t>
            </a:r>
          </a:p>
        </p:txBody>
      </p:sp>
      <p:graphicFrame>
        <p:nvGraphicFramePr>
          <p:cNvPr id="6" name="Content Placeholder 5">
            <a:extLst>
              <a:ext uri="{FF2B5EF4-FFF2-40B4-BE49-F238E27FC236}">
                <a16:creationId xmlns:a16="http://schemas.microsoft.com/office/drawing/2014/main" id="{C8C172A2-F02B-4F65-BDDF-22CB9E2C1160}"/>
              </a:ext>
            </a:extLst>
          </p:cNvPr>
          <p:cNvGraphicFramePr>
            <a:graphicFrameLocks noGrp="1"/>
          </p:cNvGraphicFramePr>
          <p:nvPr>
            <p:ph idx="1"/>
            <p:extLst>
              <p:ext uri="{D42A27DB-BD31-4B8C-83A1-F6EECF244321}">
                <p14:modId xmlns:p14="http://schemas.microsoft.com/office/powerpoint/2010/main" val="1691314974"/>
              </p:ext>
            </p:extLst>
          </p:nvPr>
        </p:nvGraphicFramePr>
        <p:xfrm>
          <a:off x="385894" y="1825624"/>
          <a:ext cx="11501306" cy="4893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94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7D35-8B2B-47F0-871E-F949FB139835}"/>
              </a:ext>
            </a:extLst>
          </p:cNvPr>
          <p:cNvSpPr>
            <a:spLocks noGrp="1"/>
          </p:cNvSpPr>
          <p:nvPr>
            <p:ph type="title"/>
          </p:nvPr>
        </p:nvSpPr>
        <p:spPr/>
        <p:txBody>
          <a:bodyPr/>
          <a:lstStyle/>
          <a:p>
            <a:r>
              <a:rPr lang="en-US" dirty="0"/>
              <a:t>Merging two files together- the basics</a:t>
            </a:r>
          </a:p>
        </p:txBody>
      </p:sp>
      <p:graphicFrame>
        <p:nvGraphicFramePr>
          <p:cNvPr id="5" name="Table 4">
            <a:extLst>
              <a:ext uri="{FF2B5EF4-FFF2-40B4-BE49-F238E27FC236}">
                <a16:creationId xmlns:a16="http://schemas.microsoft.com/office/drawing/2014/main" id="{2036F568-AAF9-4ED2-AF2C-1B7B753C0301}"/>
              </a:ext>
            </a:extLst>
          </p:cNvPr>
          <p:cNvGraphicFramePr>
            <a:graphicFrameLocks noGrp="1"/>
          </p:cNvGraphicFramePr>
          <p:nvPr>
            <p:extLst>
              <p:ext uri="{D42A27DB-BD31-4B8C-83A1-F6EECF244321}">
                <p14:modId xmlns:p14="http://schemas.microsoft.com/office/powerpoint/2010/main" val="804765109"/>
              </p:ext>
            </p:extLst>
          </p:nvPr>
        </p:nvGraphicFramePr>
        <p:xfrm>
          <a:off x="494759" y="1960364"/>
          <a:ext cx="2905389" cy="3126539"/>
        </p:xfrm>
        <a:graphic>
          <a:graphicData uri="http://schemas.openxmlformats.org/drawingml/2006/table">
            <a:tbl>
              <a:tblPr>
                <a:tableStyleId>{5C22544A-7EE6-4342-B048-85BDC9FD1C3A}</a:tableStyleId>
              </a:tblPr>
              <a:tblGrid>
                <a:gridCol w="1267805">
                  <a:extLst>
                    <a:ext uri="{9D8B030D-6E8A-4147-A177-3AD203B41FA5}">
                      <a16:colId xmlns:a16="http://schemas.microsoft.com/office/drawing/2014/main" val="3258538409"/>
                    </a:ext>
                  </a:extLst>
                </a:gridCol>
                <a:gridCol w="1637584">
                  <a:extLst>
                    <a:ext uri="{9D8B030D-6E8A-4147-A177-3AD203B41FA5}">
                      <a16:colId xmlns:a16="http://schemas.microsoft.com/office/drawing/2014/main" val="3670377549"/>
                    </a:ext>
                  </a:extLst>
                </a:gridCol>
              </a:tblGrid>
              <a:tr h="997831">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2143363451"/>
                  </a:ext>
                </a:extLst>
              </a:tr>
              <a:tr h="532177">
                <a:tc>
                  <a:txBody>
                    <a:bodyPr/>
                    <a:lstStyle/>
                    <a:p>
                      <a:pPr algn="l"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Stetson</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64400822"/>
                  </a:ext>
                </a:extLst>
              </a:tr>
              <a:tr h="532177">
                <a:tc>
                  <a:txBody>
                    <a:bodyPr/>
                    <a:lstStyle/>
                    <a:p>
                      <a:pPr algn="l"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Ballcap</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6511705"/>
                  </a:ext>
                </a:extLst>
              </a:tr>
              <a:tr h="532177">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Top hat</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7577581"/>
                  </a:ext>
                </a:extLst>
              </a:tr>
              <a:tr h="532177">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Pirate hat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154817812"/>
                  </a:ext>
                </a:extLst>
              </a:tr>
            </a:tbl>
          </a:graphicData>
        </a:graphic>
      </p:graphicFrame>
      <p:graphicFrame>
        <p:nvGraphicFramePr>
          <p:cNvPr id="6" name="Table 5">
            <a:extLst>
              <a:ext uri="{FF2B5EF4-FFF2-40B4-BE49-F238E27FC236}">
                <a16:creationId xmlns:a16="http://schemas.microsoft.com/office/drawing/2014/main" id="{ACABB28B-FEDB-4251-B75A-94621FD8481F}"/>
              </a:ext>
            </a:extLst>
          </p:cNvPr>
          <p:cNvGraphicFramePr>
            <a:graphicFrameLocks noGrp="1"/>
          </p:cNvGraphicFramePr>
          <p:nvPr>
            <p:extLst>
              <p:ext uri="{D42A27DB-BD31-4B8C-83A1-F6EECF244321}">
                <p14:modId xmlns:p14="http://schemas.microsoft.com/office/powerpoint/2010/main" val="1465054535"/>
              </p:ext>
            </p:extLst>
          </p:nvPr>
        </p:nvGraphicFramePr>
        <p:xfrm>
          <a:off x="4492101" y="1976517"/>
          <a:ext cx="2654423" cy="3263225"/>
        </p:xfrm>
        <a:graphic>
          <a:graphicData uri="http://schemas.openxmlformats.org/drawingml/2006/table">
            <a:tbl>
              <a:tblPr>
                <a:tableStyleId>{5C22544A-7EE6-4342-B048-85BDC9FD1C3A}</a:tableStyleId>
              </a:tblPr>
              <a:tblGrid>
                <a:gridCol w="1395860">
                  <a:extLst>
                    <a:ext uri="{9D8B030D-6E8A-4147-A177-3AD203B41FA5}">
                      <a16:colId xmlns:a16="http://schemas.microsoft.com/office/drawing/2014/main" val="1661473006"/>
                    </a:ext>
                  </a:extLst>
                </a:gridCol>
                <a:gridCol w="1258563">
                  <a:extLst>
                    <a:ext uri="{9D8B030D-6E8A-4147-A177-3AD203B41FA5}">
                      <a16:colId xmlns:a16="http://schemas.microsoft.com/office/drawing/2014/main" val="3640915385"/>
                    </a:ext>
                  </a:extLst>
                </a:gridCol>
              </a:tblGrid>
              <a:tr h="988625">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3445393648"/>
                  </a:ext>
                </a:extLst>
              </a:tr>
              <a:tr h="568650">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42703085"/>
                  </a:ext>
                </a:extLst>
              </a:tr>
              <a:tr h="568650">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9591367"/>
                  </a:ext>
                </a:extLst>
              </a:tr>
              <a:tr h="568650">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723217595"/>
                  </a:ext>
                </a:extLst>
              </a:tr>
              <a:tr h="568650">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3140000898"/>
                  </a:ext>
                </a:extLst>
              </a:tr>
            </a:tbl>
          </a:graphicData>
        </a:graphic>
      </p:graphicFrame>
      <p:graphicFrame>
        <p:nvGraphicFramePr>
          <p:cNvPr id="7" name="Table 6">
            <a:extLst>
              <a:ext uri="{FF2B5EF4-FFF2-40B4-BE49-F238E27FC236}">
                <a16:creationId xmlns:a16="http://schemas.microsoft.com/office/drawing/2014/main" id="{A9C968CF-76AB-4269-BB56-86410D82C67A}"/>
              </a:ext>
            </a:extLst>
          </p:cNvPr>
          <p:cNvGraphicFramePr>
            <a:graphicFrameLocks noGrp="1"/>
          </p:cNvGraphicFramePr>
          <p:nvPr>
            <p:extLst>
              <p:ext uri="{D42A27DB-BD31-4B8C-83A1-F6EECF244321}">
                <p14:modId xmlns:p14="http://schemas.microsoft.com/office/powerpoint/2010/main" val="36235909"/>
              </p:ext>
            </p:extLst>
          </p:nvPr>
        </p:nvGraphicFramePr>
        <p:xfrm>
          <a:off x="8084598" y="2020103"/>
          <a:ext cx="3740457" cy="3219638"/>
        </p:xfrm>
        <a:graphic>
          <a:graphicData uri="http://schemas.openxmlformats.org/drawingml/2006/table">
            <a:tbl>
              <a:tblPr>
                <a:tableStyleId>{5C22544A-7EE6-4342-B048-85BDC9FD1C3A}</a:tableStyleId>
              </a:tblPr>
              <a:tblGrid>
                <a:gridCol w="1246819">
                  <a:extLst>
                    <a:ext uri="{9D8B030D-6E8A-4147-A177-3AD203B41FA5}">
                      <a16:colId xmlns:a16="http://schemas.microsoft.com/office/drawing/2014/main" val="2308448037"/>
                    </a:ext>
                  </a:extLst>
                </a:gridCol>
                <a:gridCol w="1246819">
                  <a:extLst>
                    <a:ext uri="{9D8B030D-6E8A-4147-A177-3AD203B41FA5}">
                      <a16:colId xmlns:a16="http://schemas.microsoft.com/office/drawing/2014/main" val="1170185669"/>
                    </a:ext>
                  </a:extLst>
                </a:gridCol>
                <a:gridCol w="1246819">
                  <a:extLst>
                    <a:ext uri="{9D8B030D-6E8A-4147-A177-3AD203B41FA5}">
                      <a16:colId xmlns:a16="http://schemas.microsoft.com/office/drawing/2014/main" val="1187684631"/>
                    </a:ext>
                  </a:extLst>
                </a:gridCol>
              </a:tblGrid>
              <a:tr h="1055030">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4012114191"/>
                  </a:ext>
                </a:extLst>
              </a:tr>
              <a:tr h="562683">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a:effectLst/>
                        </a:rPr>
                        <a:t>Stetson</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1305883459"/>
                  </a:ext>
                </a:extLst>
              </a:tr>
              <a:tr h="562683">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a:effectLst/>
                        </a:rPr>
                        <a:t>Ballcap</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608103155"/>
                  </a:ext>
                </a:extLst>
              </a:tr>
              <a:tr h="562683">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Top hat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4632344"/>
                  </a:ext>
                </a:extLst>
              </a:tr>
              <a:tr h="476559">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a:effectLst/>
                        </a:rPr>
                        <a:t>Pirate hat</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108436692"/>
                  </a:ext>
                </a:extLst>
              </a:tr>
            </a:tbl>
          </a:graphicData>
        </a:graphic>
      </p:graphicFrame>
      <p:sp>
        <p:nvSpPr>
          <p:cNvPr id="9" name="Plus Sign 8">
            <a:extLst>
              <a:ext uri="{FF2B5EF4-FFF2-40B4-BE49-F238E27FC236}">
                <a16:creationId xmlns:a16="http://schemas.microsoft.com/office/drawing/2014/main" id="{372BAE93-3F69-4185-A348-61604F662124}"/>
              </a:ext>
            </a:extLst>
          </p:cNvPr>
          <p:cNvSpPr/>
          <p:nvPr/>
        </p:nvSpPr>
        <p:spPr>
          <a:xfrm>
            <a:off x="3409026" y="3338004"/>
            <a:ext cx="985422" cy="87001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quals 9">
            <a:extLst>
              <a:ext uri="{FF2B5EF4-FFF2-40B4-BE49-F238E27FC236}">
                <a16:creationId xmlns:a16="http://schemas.microsoft.com/office/drawing/2014/main" id="{32BB6E1F-14C1-484C-A2FD-B7220E1C3954}"/>
              </a:ext>
            </a:extLst>
          </p:cNvPr>
          <p:cNvSpPr/>
          <p:nvPr/>
        </p:nvSpPr>
        <p:spPr>
          <a:xfrm>
            <a:off x="7208668" y="3311371"/>
            <a:ext cx="813786" cy="107197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17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DE7A-62CF-4B4B-862A-FEEFFE13ADC2}"/>
              </a:ext>
            </a:extLst>
          </p:cNvPr>
          <p:cNvSpPr>
            <a:spLocks noGrp="1"/>
          </p:cNvSpPr>
          <p:nvPr>
            <p:ph type="title"/>
          </p:nvPr>
        </p:nvSpPr>
        <p:spPr/>
        <p:txBody>
          <a:bodyPr/>
          <a:lstStyle/>
          <a:p>
            <a:r>
              <a:rPr lang="en-US" dirty="0"/>
              <a:t>Ingredients needed</a:t>
            </a:r>
          </a:p>
        </p:txBody>
      </p:sp>
      <p:graphicFrame>
        <p:nvGraphicFramePr>
          <p:cNvPr id="6" name="Content Placeholder 5">
            <a:extLst>
              <a:ext uri="{FF2B5EF4-FFF2-40B4-BE49-F238E27FC236}">
                <a16:creationId xmlns:a16="http://schemas.microsoft.com/office/drawing/2014/main" id="{9767E5EE-82EE-4CC3-A226-0CEE8AF5C05E}"/>
              </a:ext>
            </a:extLst>
          </p:cNvPr>
          <p:cNvGraphicFramePr>
            <a:graphicFrameLocks noGrp="1"/>
          </p:cNvGraphicFramePr>
          <p:nvPr>
            <p:ph idx="1"/>
            <p:extLst>
              <p:ext uri="{D42A27DB-BD31-4B8C-83A1-F6EECF244321}">
                <p14:modId xmlns:p14="http://schemas.microsoft.com/office/powerpoint/2010/main" val="2231211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68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D61E-F893-4B63-8637-FA9462AC1F93}"/>
              </a:ext>
            </a:extLst>
          </p:cNvPr>
          <p:cNvSpPr>
            <a:spLocks noGrp="1"/>
          </p:cNvSpPr>
          <p:nvPr>
            <p:ph type="title"/>
          </p:nvPr>
        </p:nvSpPr>
        <p:spPr/>
        <p:txBody>
          <a:bodyPr/>
          <a:lstStyle/>
          <a:p>
            <a:r>
              <a:rPr lang="en-US" dirty="0"/>
              <a:t>Types of joins in statistical software</a:t>
            </a:r>
          </a:p>
        </p:txBody>
      </p:sp>
      <p:pic>
        <p:nvPicPr>
          <p:cNvPr id="5" name="Content Placeholder 4">
            <a:extLst>
              <a:ext uri="{FF2B5EF4-FFF2-40B4-BE49-F238E27FC236}">
                <a16:creationId xmlns:a16="http://schemas.microsoft.com/office/drawing/2014/main" id="{8C3EA9AD-C556-4A77-B57C-D7DD89A2F219}"/>
              </a:ext>
            </a:extLst>
          </p:cNvPr>
          <p:cNvPicPr>
            <a:picLocks noGrp="1" noChangeAspect="1"/>
          </p:cNvPicPr>
          <p:nvPr>
            <p:ph idx="1"/>
          </p:nvPr>
        </p:nvPicPr>
        <p:blipFill>
          <a:blip r:embed="rId2"/>
          <a:stretch>
            <a:fillRect/>
          </a:stretch>
        </p:blipFill>
        <p:spPr>
          <a:xfrm>
            <a:off x="2002174" y="1690688"/>
            <a:ext cx="7915275" cy="4019550"/>
          </a:xfrm>
        </p:spPr>
      </p:pic>
      <p:grpSp>
        <p:nvGrpSpPr>
          <p:cNvPr id="10" name="Group 9">
            <a:extLst>
              <a:ext uri="{FF2B5EF4-FFF2-40B4-BE49-F238E27FC236}">
                <a16:creationId xmlns:a16="http://schemas.microsoft.com/office/drawing/2014/main" id="{65A6FA05-9A91-4AE9-9EAE-96470CD11786}"/>
              </a:ext>
            </a:extLst>
          </p:cNvPr>
          <p:cNvGrpSpPr/>
          <p:nvPr/>
        </p:nvGrpSpPr>
        <p:grpSpPr>
          <a:xfrm>
            <a:off x="5194302" y="5524928"/>
            <a:ext cx="1332360" cy="347760"/>
            <a:chOff x="5194302" y="5524928"/>
            <a:chExt cx="1332360" cy="347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26B1E5-DB99-4752-AA46-898C11E2E361}"/>
                    </a:ext>
                  </a:extLst>
                </p14:cNvPr>
                <p14:cNvContentPartPr/>
                <p14:nvPr/>
              </p14:nvContentPartPr>
              <p14:xfrm>
                <a:off x="5410662" y="5535008"/>
                <a:ext cx="144720" cy="337680"/>
              </p14:xfrm>
            </p:contentPart>
          </mc:Choice>
          <mc:Fallback xmlns="">
            <p:pic>
              <p:nvPicPr>
                <p:cNvPr id="6" name="Ink 5">
                  <a:extLst>
                    <a:ext uri="{FF2B5EF4-FFF2-40B4-BE49-F238E27FC236}">
                      <a16:creationId xmlns:a16="http://schemas.microsoft.com/office/drawing/2014/main" id="{A126B1E5-DB99-4752-AA46-898C11E2E361}"/>
                    </a:ext>
                  </a:extLst>
                </p:cNvPr>
                <p:cNvPicPr/>
                <p:nvPr/>
              </p:nvPicPr>
              <p:blipFill>
                <a:blip r:embed="rId4"/>
                <a:stretch>
                  <a:fillRect/>
                </a:stretch>
              </p:blipFill>
              <p:spPr>
                <a:xfrm>
                  <a:off x="5401662" y="5526008"/>
                  <a:ext cx="1623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8C1C44-4D7C-439E-9EB6-8C381AE68C8F}"/>
                    </a:ext>
                  </a:extLst>
                </p14:cNvPr>
                <p14:cNvContentPartPr/>
                <p14:nvPr/>
              </p14:nvContentPartPr>
              <p14:xfrm>
                <a:off x="5445222" y="5524928"/>
                <a:ext cx="297000" cy="281880"/>
              </p14:xfrm>
            </p:contentPart>
          </mc:Choice>
          <mc:Fallback xmlns="">
            <p:pic>
              <p:nvPicPr>
                <p:cNvPr id="7" name="Ink 6">
                  <a:extLst>
                    <a:ext uri="{FF2B5EF4-FFF2-40B4-BE49-F238E27FC236}">
                      <a16:creationId xmlns:a16="http://schemas.microsoft.com/office/drawing/2014/main" id="{928C1C44-4D7C-439E-9EB6-8C381AE68C8F}"/>
                    </a:ext>
                  </a:extLst>
                </p:cNvPr>
                <p:cNvPicPr/>
                <p:nvPr/>
              </p:nvPicPr>
              <p:blipFill>
                <a:blip r:embed="rId6"/>
                <a:stretch>
                  <a:fillRect/>
                </a:stretch>
              </p:blipFill>
              <p:spPr>
                <a:xfrm>
                  <a:off x="5436222" y="5515928"/>
                  <a:ext cx="3146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545A65E-67A3-4A65-8E86-1CDBE948436F}"/>
                    </a:ext>
                  </a:extLst>
                </p14:cNvPr>
                <p14:cNvContentPartPr/>
                <p14:nvPr/>
              </p14:nvContentPartPr>
              <p14:xfrm>
                <a:off x="5194302" y="5641568"/>
                <a:ext cx="1332360" cy="88560"/>
              </p14:xfrm>
            </p:contentPart>
          </mc:Choice>
          <mc:Fallback xmlns="">
            <p:pic>
              <p:nvPicPr>
                <p:cNvPr id="9" name="Ink 8">
                  <a:extLst>
                    <a:ext uri="{FF2B5EF4-FFF2-40B4-BE49-F238E27FC236}">
                      <a16:creationId xmlns:a16="http://schemas.microsoft.com/office/drawing/2014/main" id="{1545A65E-67A3-4A65-8E86-1CDBE948436F}"/>
                    </a:ext>
                  </a:extLst>
                </p:cNvPr>
                <p:cNvPicPr/>
                <p:nvPr/>
              </p:nvPicPr>
              <p:blipFill>
                <a:blip r:embed="rId8"/>
                <a:stretch>
                  <a:fillRect/>
                </a:stretch>
              </p:blipFill>
              <p:spPr>
                <a:xfrm>
                  <a:off x="5131302" y="5578568"/>
                  <a:ext cx="1458000" cy="21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C1B4513-36A3-487C-A836-578B9E8F7E73}"/>
                  </a:ext>
                </a:extLst>
              </p14:cNvPr>
              <p14:cNvContentPartPr/>
              <p14:nvPr/>
            </p14:nvContentPartPr>
            <p14:xfrm>
              <a:off x="10048182" y="6293528"/>
              <a:ext cx="360" cy="360"/>
            </p14:xfrm>
          </p:contentPart>
        </mc:Choice>
        <mc:Fallback xmlns="">
          <p:pic>
            <p:nvPicPr>
              <p:cNvPr id="11" name="Ink 10">
                <a:extLst>
                  <a:ext uri="{FF2B5EF4-FFF2-40B4-BE49-F238E27FC236}">
                    <a16:creationId xmlns:a16="http://schemas.microsoft.com/office/drawing/2014/main" id="{6C1B4513-36A3-487C-A836-578B9E8F7E73}"/>
                  </a:ext>
                </a:extLst>
              </p:cNvPr>
              <p:cNvPicPr/>
              <p:nvPr/>
            </p:nvPicPr>
            <p:blipFill>
              <a:blip r:embed="rId10"/>
              <a:stretch>
                <a:fillRect/>
              </a:stretch>
            </p:blipFill>
            <p:spPr>
              <a:xfrm>
                <a:off x="9985542" y="6230888"/>
                <a:ext cx="126000" cy="126000"/>
              </a:xfrm>
              <a:prstGeom prst="rect">
                <a:avLst/>
              </a:prstGeom>
            </p:spPr>
          </p:pic>
        </mc:Fallback>
      </mc:AlternateContent>
      <p:sp>
        <p:nvSpPr>
          <p:cNvPr id="12" name="Speech Bubble: Rectangle 11">
            <a:extLst>
              <a:ext uri="{FF2B5EF4-FFF2-40B4-BE49-F238E27FC236}">
                <a16:creationId xmlns:a16="http://schemas.microsoft.com/office/drawing/2014/main" id="{263B27CF-1971-4085-8D7F-BDEC47F119CF}"/>
              </a:ext>
            </a:extLst>
          </p:cNvPr>
          <p:cNvSpPr/>
          <p:nvPr/>
        </p:nvSpPr>
        <p:spPr>
          <a:xfrm>
            <a:off x="9242014" y="3161489"/>
            <a:ext cx="2654554" cy="642026"/>
          </a:xfrm>
          <a:prstGeom prst="wedgeRectCallout">
            <a:avLst>
              <a:gd name="adj1" fmla="val -85044"/>
              <a:gd name="adj2" fmla="val 652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called outer join</a:t>
            </a:r>
          </a:p>
        </p:txBody>
      </p:sp>
    </p:spTree>
    <p:extLst>
      <p:ext uri="{BB962C8B-B14F-4D97-AF65-F5344CB8AC3E}">
        <p14:creationId xmlns:p14="http://schemas.microsoft.com/office/powerpoint/2010/main" val="166447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r>
              <a:rPr lang="en-US" dirty="0"/>
              <a:t>To get started, if you would like to follow along with the activities, please download R and R Studio</a:t>
            </a:r>
          </a:p>
          <a:p>
            <a:pPr lvl="1"/>
            <a:r>
              <a:rPr lang="en-US" dirty="0">
                <a:hlinkClick r:id="rId2"/>
              </a:rPr>
              <a:t>https://mirror.las.iastate.edu/CRAN/</a:t>
            </a:r>
            <a:endParaRPr lang="en-US" dirty="0"/>
          </a:p>
          <a:p>
            <a:pPr lvl="1"/>
            <a:r>
              <a:rPr lang="en-US" dirty="0">
                <a:hlinkClick r:id="rId3"/>
              </a:rPr>
              <a:t>https://www.rstudio.com/products/rstudio/download/#download</a:t>
            </a:r>
            <a:endParaRPr lang="en-US" dirty="0"/>
          </a:p>
          <a:p>
            <a:r>
              <a:rPr lang="en-US" dirty="0"/>
              <a:t>You can access access the slides, code, and resources presented</a:t>
            </a:r>
          </a:p>
          <a:p>
            <a:endParaRPr lang="en-US" dirty="0"/>
          </a:p>
          <a:p>
            <a:pPr marL="0" indent="0">
              <a:buNone/>
            </a:pPr>
            <a:r>
              <a:rPr lang="en-US" sz="1800" u="sng" dirty="0">
                <a:solidFill>
                  <a:srgbClr val="0000FF"/>
                </a:solidFill>
                <a:effectLst/>
                <a:latin typeface="Calibri" panose="020F0502020204030204" pitchFamily="34" charset="0"/>
                <a:ea typeface="Calibri" panose="020F0502020204030204" pitchFamily="34" charset="0"/>
                <a:hlinkClick r:id="rId4"/>
              </a:rPr>
              <a:t>SamSwift505/</a:t>
            </a:r>
            <a:r>
              <a:rPr lang="en-US" sz="1800" u="sng" dirty="0" err="1">
                <a:solidFill>
                  <a:srgbClr val="0000FF"/>
                </a:solidFill>
                <a:effectLst/>
                <a:latin typeface="Calibri" panose="020F0502020204030204" pitchFamily="34" charset="0"/>
                <a:ea typeface="Calibri" panose="020F0502020204030204" pitchFamily="34" charset="0"/>
                <a:hlinkClick r:id="rId4"/>
              </a:rPr>
              <a:t>TomediSwift_R_Training</a:t>
            </a:r>
            <a:r>
              <a:rPr lang="en-US" sz="1800" u="sng" dirty="0">
                <a:solidFill>
                  <a:srgbClr val="0000FF"/>
                </a:solidFill>
                <a:effectLst/>
                <a:latin typeface="Calibri" panose="020F0502020204030204" pitchFamily="34" charset="0"/>
                <a:ea typeface="Calibri" panose="020F0502020204030204" pitchFamily="34" charset="0"/>
                <a:hlinkClick r:id="rId4"/>
              </a:rPr>
              <a:t> (github.com)</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116157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1B71-B609-450E-BA94-22A3CCBC8A7A}"/>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41B1D20A-45AC-46EE-8819-5E93D28B5864}"/>
              </a:ext>
            </a:extLst>
          </p:cNvPr>
          <p:cNvSpPr>
            <a:spLocks noGrp="1"/>
          </p:cNvSpPr>
          <p:nvPr>
            <p:ph idx="1"/>
          </p:nvPr>
        </p:nvSpPr>
        <p:spPr>
          <a:xfrm>
            <a:off x="838200" y="1825625"/>
            <a:ext cx="10515600" cy="632349"/>
          </a:xfrm>
        </p:spPr>
        <p:txBody>
          <a:bodyPr>
            <a:normAutofit/>
          </a:bodyPr>
          <a:lstStyle/>
          <a:p>
            <a:pPr marL="0" indent="0">
              <a:buNone/>
            </a:pPr>
            <a:r>
              <a:rPr lang="en-US" sz="3600" dirty="0" err="1"/>
              <a:t>Joined_data</a:t>
            </a:r>
            <a:r>
              <a:rPr lang="en-US" sz="3600" dirty="0"/>
              <a:t> &lt;- </a:t>
            </a:r>
            <a:r>
              <a:rPr lang="en-US" sz="3600" dirty="0" err="1"/>
              <a:t>inner_join</a:t>
            </a:r>
            <a:r>
              <a:rPr lang="en-US" sz="3600" dirty="0"/>
              <a:t>(</a:t>
            </a:r>
            <a:r>
              <a:rPr lang="en-US" sz="3600" dirty="0" err="1"/>
              <a:t>ecig</a:t>
            </a:r>
            <a:r>
              <a:rPr lang="en-US" sz="3600" dirty="0"/>
              <a:t>, active, by=c("id" = "id"))</a:t>
            </a:r>
          </a:p>
        </p:txBody>
      </p:sp>
      <p:sp>
        <p:nvSpPr>
          <p:cNvPr id="4" name="Speech Bubble: Rectangle 3">
            <a:extLst>
              <a:ext uri="{FF2B5EF4-FFF2-40B4-BE49-F238E27FC236}">
                <a16:creationId xmlns:a16="http://schemas.microsoft.com/office/drawing/2014/main" id="{8BB76376-E3BA-4DBD-A2EB-535F9A927CF3}"/>
              </a:ext>
            </a:extLst>
          </p:cNvPr>
          <p:cNvSpPr/>
          <p:nvPr/>
        </p:nvSpPr>
        <p:spPr>
          <a:xfrm>
            <a:off x="427839" y="3611462"/>
            <a:ext cx="2952225" cy="788565"/>
          </a:xfrm>
          <a:prstGeom prst="wedgeRectCallout">
            <a:avLst>
              <a:gd name="adj1" fmla="val -10042"/>
              <a:gd name="adj2" fmla="val -20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Joined dataset</a:t>
            </a:r>
          </a:p>
        </p:txBody>
      </p:sp>
      <p:sp>
        <p:nvSpPr>
          <p:cNvPr id="5" name="Speech Bubble: Rectangle 4">
            <a:extLst>
              <a:ext uri="{FF2B5EF4-FFF2-40B4-BE49-F238E27FC236}">
                <a16:creationId xmlns:a16="http://schemas.microsoft.com/office/drawing/2014/main" id="{DE5D17AD-7582-4070-BFA0-F224CE24C453}"/>
              </a:ext>
            </a:extLst>
          </p:cNvPr>
          <p:cNvSpPr/>
          <p:nvPr/>
        </p:nvSpPr>
        <p:spPr>
          <a:xfrm>
            <a:off x="2004969" y="5237340"/>
            <a:ext cx="2541865" cy="632349"/>
          </a:xfrm>
          <a:prstGeom prst="wedgeRectCallout">
            <a:avLst>
              <a:gd name="adj1" fmla="val 34034"/>
              <a:gd name="adj2" fmla="val -4767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Type of join</a:t>
            </a:r>
          </a:p>
        </p:txBody>
      </p:sp>
      <p:sp>
        <p:nvSpPr>
          <p:cNvPr id="6" name="Speech Bubble: Rectangle 5">
            <a:extLst>
              <a:ext uri="{FF2B5EF4-FFF2-40B4-BE49-F238E27FC236}">
                <a16:creationId xmlns:a16="http://schemas.microsoft.com/office/drawing/2014/main" id="{6BBA6DE2-28DB-4506-B59E-F7FCC59F2D1E}"/>
              </a:ext>
            </a:extLst>
          </p:cNvPr>
          <p:cNvSpPr/>
          <p:nvPr/>
        </p:nvSpPr>
        <p:spPr>
          <a:xfrm>
            <a:off x="4672668" y="3917659"/>
            <a:ext cx="2181837" cy="788566"/>
          </a:xfrm>
          <a:prstGeom prst="wedgeRectCallout">
            <a:avLst>
              <a:gd name="adj1" fmla="val 21970"/>
              <a:gd name="adj2" fmla="val -236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Dataset #1</a:t>
            </a:r>
          </a:p>
        </p:txBody>
      </p:sp>
      <p:sp>
        <p:nvSpPr>
          <p:cNvPr id="7" name="Speech Bubble: Rectangle 6">
            <a:extLst>
              <a:ext uri="{FF2B5EF4-FFF2-40B4-BE49-F238E27FC236}">
                <a16:creationId xmlns:a16="http://schemas.microsoft.com/office/drawing/2014/main" id="{DD4E00B6-7FDD-4C94-9113-CE337CADD753}"/>
              </a:ext>
            </a:extLst>
          </p:cNvPr>
          <p:cNvSpPr/>
          <p:nvPr/>
        </p:nvSpPr>
        <p:spPr>
          <a:xfrm>
            <a:off x="6930006" y="5696124"/>
            <a:ext cx="1987491" cy="696287"/>
          </a:xfrm>
          <a:prstGeom prst="wedgeRectCallout">
            <a:avLst>
              <a:gd name="adj1" fmla="val -32984"/>
              <a:gd name="adj2" fmla="val -52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Dataset #2 </a:t>
            </a:r>
          </a:p>
        </p:txBody>
      </p:sp>
      <p:sp>
        <p:nvSpPr>
          <p:cNvPr id="8" name="Speech Bubble: Rectangle 7">
            <a:extLst>
              <a:ext uri="{FF2B5EF4-FFF2-40B4-BE49-F238E27FC236}">
                <a16:creationId xmlns:a16="http://schemas.microsoft.com/office/drawing/2014/main" id="{357AC428-E3A4-45D4-A4AF-8E5E5B351A53}"/>
              </a:ext>
            </a:extLst>
          </p:cNvPr>
          <p:cNvSpPr/>
          <p:nvPr/>
        </p:nvSpPr>
        <p:spPr>
          <a:xfrm>
            <a:off x="8565160" y="3782414"/>
            <a:ext cx="2788640" cy="1599429"/>
          </a:xfrm>
          <a:prstGeom prst="wedgeRectCallout">
            <a:avLst>
              <a:gd name="adj1" fmla="val -2195"/>
              <a:gd name="adj2" fmla="val -138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Unique IDs- present in both datasets </a:t>
            </a:r>
          </a:p>
        </p:txBody>
      </p:sp>
    </p:spTree>
    <p:extLst>
      <p:ext uri="{BB962C8B-B14F-4D97-AF65-F5344CB8AC3E}">
        <p14:creationId xmlns:p14="http://schemas.microsoft.com/office/powerpoint/2010/main" val="350210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A8BE-CC67-40E9-992A-53656D4338A2}"/>
              </a:ext>
            </a:extLst>
          </p:cNvPr>
          <p:cNvSpPr>
            <a:spLocks noGrp="1"/>
          </p:cNvSpPr>
          <p:nvPr>
            <p:ph type="title"/>
          </p:nvPr>
        </p:nvSpPr>
        <p:spPr>
          <a:xfrm>
            <a:off x="729142" y="180332"/>
            <a:ext cx="10515600" cy="1325563"/>
          </a:xfrm>
        </p:spPr>
        <p:txBody>
          <a:bodyPr/>
          <a:lstStyle/>
          <a:p>
            <a:r>
              <a:rPr lang="en-US" dirty="0"/>
              <a:t>The data</a:t>
            </a:r>
          </a:p>
        </p:txBody>
      </p:sp>
      <p:pic>
        <p:nvPicPr>
          <p:cNvPr id="7" name="Content Placeholder 6">
            <a:extLst>
              <a:ext uri="{FF2B5EF4-FFF2-40B4-BE49-F238E27FC236}">
                <a16:creationId xmlns:a16="http://schemas.microsoft.com/office/drawing/2014/main" id="{4F5ABF54-B904-43F5-AAA3-0B9B1755B9A4}"/>
              </a:ext>
            </a:extLst>
          </p:cNvPr>
          <p:cNvPicPr>
            <a:picLocks noGrp="1" noChangeAspect="1"/>
          </p:cNvPicPr>
          <p:nvPr>
            <p:ph idx="1"/>
          </p:nvPr>
        </p:nvPicPr>
        <p:blipFill>
          <a:blip r:embed="rId2"/>
          <a:stretch>
            <a:fillRect/>
          </a:stretch>
        </p:blipFill>
        <p:spPr>
          <a:xfrm>
            <a:off x="217654" y="1360579"/>
            <a:ext cx="8884284" cy="3367193"/>
          </a:xfrm>
        </p:spPr>
      </p:pic>
      <p:pic>
        <p:nvPicPr>
          <p:cNvPr id="9" name="Picture 8">
            <a:extLst>
              <a:ext uri="{FF2B5EF4-FFF2-40B4-BE49-F238E27FC236}">
                <a16:creationId xmlns:a16="http://schemas.microsoft.com/office/drawing/2014/main" id="{B91E2299-64BB-4632-A83E-1A3FD957F710}"/>
              </a:ext>
            </a:extLst>
          </p:cNvPr>
          <p:cNvPicPr>
            <a:picLocks noChangeAspect="1"/>
          </p:cNvPicPr>
          <p:nvPr/>
        </p:nvPicPr>
        <p:blipFill>
          <a:blip r:embed="rId3"/>
          <a:stretch>
            <a:fillRect/>
          </a:stretch>
        </p:blipFill>
        <p:spPr>
          <a:xfrm>
            <a:off x="9824649" y="1390711"/>
            <a:ext cx="1922593" cy="3367193"/>
          </a:xfrm>
          <a:prstGeom prst="rect">
            <a:avLst/>
          </a:prstGeom>
        </p:spPr>
      </p:pic>
      <p:sp>
        <p:nvSpPr>
          <p:cNvPr id="10" name="Rectangle 9">
            <a:extLst>
              <a:ext uri="{FF2B5EF4-FFF2-40B4-BE49-F238E27FC236}">
                <a16:creationId xmlns:a16="http://schemas.microsoft.com/office/drawing/2014/main" id="{019B427F-6018-4F33-A6A9-8DC8752A529B}"/>
              </a:ext>
            </a:extLst>
          </p:cNvPr>
          <p:cNvSpPr/>
          <p:nvPr/>
        </p:nvSpPr>
        <p:spPr>
          <a:xfrm>
            <a:off x="729142" y="1258533"/>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3E2C8-66E2-4A1C-B023-1DC73FBF9FF3}"/>
              </a:ext>
            </a:extLst>
          </p:cNvPr>
          <p:cNvSpPr/>
          <p:nvPr/>
        </p:nvSpPr>
        <p:spPr>
          <a:xfrm>
            <a:off x="10411436" y="1287124"/>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5AE23C-20A4-40F9-995D-84309E5468B5}"/>
              </a:ext>
            </a:extLst>
          </p:cNvPr>
          <p:cNvPicPr>
            <a:picLocks noChangeAspect="1"/>
          </p:cNvPicPr>
          <p:nvPr/>
        </p:nvPicPr>
        <p:blipFill>
          <a:blip r:embed="rId4"/>
          <a:stretch>
            <a:fillRect/>
          </a:stretch>
        </p:blipFill>
        <p:spPr>
          <a:xfrm>
            <a:off x="5303927" y="4829818"/>
            <a:ext cx="4171950" cy="1847850"/>
          </a:xfrm>
          <a:prstGeom prst="rect">
            <a:avLst/>
          </a:prstGeom>
        </p:spPr>
      </p:pic>
      <p:sp>
        <p:nvSpPr>
          <p:cNvPr id="14" name="Speech Bubble: Rectangle 13">
            <a:extLst>
              <a:ext uri="{FF2B5EF4-FFF2-40B4-BE49-F238E27FC236}">
                <a16:creationId xmlns:a16="http://schemas.microsoft.com/office/drawing/2014/main" id="{871C89CD-B8E2-473D-B951-AF64CB3A6D6F}"/>
              </a:ext>
            </a:extLst>
          </p:cNvPr>
          <p:cNvSpPr/>
          <p:nvPr/>
        </p:nvSpPr>
        <p:spPr>
          <a:xfrm>
            <a:off x="853056" y="5599466"/>
            <a:ext cx="3685388" cy="784555"/>
          </a:xfrm>
          <a:prstGeom prst="wedgeRectCallout">
            <a:avLst>
              <a:gd name="adj1" fmla="val 66583"/>
              <a:gd name="adj2" fmla="val -17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Formatted the same in the global environment</a:t>
            </a:r>
          </a:p>
        </p:txBody>
      </p:sp>
    </p:spTree>
    <p:extLst>
      <p:ext uri="{BB962C8B-B14F-4D97-AF65-F5344CB8AC3E}">
        <p14:creationId xmlns:p14="http://schemas.microsoft.com/office/powerpoint/2010/main" val="7038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06DC-7D47-4286-97BE-129C897AC051}"/>
              </a:ext>
            </a:extLst>
          </p:cNvPr>
          <p:cNvSpPr>
            <a:spLocks noGrp="1"/>
          </p:cNvSpPr>
          <p:nvPr>
            <p:ph type="title"/>
          </p:nvPr>
        </p:nvSpPr>
        <p:spPr/>
        <p:txBody>
          <a:bodyPr/>
          <a:lstStyle/>
          <a:p>
            <a:r>
              <a:rPr lang="en-US" dirty="0"/>
              <a:t>The result</a:t>
            </a:r>
          </a:p>
        </p:txBody>
      </p:sp>
      <p:pic>
        <p:nvPicPr>
          <p:cNvPr id="5" name="Picture 4">
            <a:extLst>
              <a:ext uri="{FF2B5EF4-FFF2-40B4-BE49-F238E27FC236}">
                <a16:creationId xmlns:a16="http://schemas.microsoft.com/office/drawing/2014/main" id="{4FAB21BA-53B3-4E20-8C31-D70840A83C22}"/>
              </a:ext>
            </a:extLst>
          </p:cNvPr>
          <p:cNvPicPr>
            <a:picLocks noChangeAspect="1"/>
          </p:cNvPicPr>
          <p:nvPr/>
        </p:nvPicPr>
        <p:blipFill>
          <a:blip r:embed="rId2"/>
          <a:stretch>
            <a:fillRect/>
          </a:stretch>
        </p:blipFill>
        <p:spPr>
          <a:xfrm>
            <a:off x="692876" y="1799167"/>
            <a:ext cx="10371327" cy="3634761"/>
          </a:xfrm>
          <a:prstGeom prst="rect">
            <a:avLst/>
          </a:prstGeom>
        </p:spPr>
      </p:pic>
      <p:pic>
        <p:nvPicPr>
          <p:cNvPr id="6" name="Picture 5">
            <a:extLst>
              <a:ext uri="{FF2B5EF4-FFF2-40B4-BE49-F238E27FC236}">
                <a16:creationId xmlns:a16="http://schemas.microsoft.com/office/drawing/2014/main" id="{16E20EB3-951B-4D23-A335-FC17D25F63F9}"/>
              </a:ext>
            </a:extLst>
          </p:cNvPr>
          <p:cNvPicPr>
            <a:picLocks noChangeAspect="1"/>
          </p:cNvPicPr>
          <p:nvPr/>
        </p:nvPicPr>
        <p:blipFill>
          <a:blip r:embed="rId3"/>
          <a:stretch>
            <a:fillRect/>
          </a:stretch>
        </p:blipFill>
        <p:spPr>
          <a:xfrm>
            <a:off x="1319133" y="2037947"/>
            <a:ext cx="652329" cy="3901778"/>
          </a:xfrm>
          <a:prstGeom prst="rect">
            <a:avLst/>
          </a:prstGeom>
        </p:spPr>
      </p:pic>
      <p:sp>
        <p:nvSpPr>
          <p:cNvPr id="8" name="Rectangle 7">
            <a:extLst>
              <a:ext uri="{FF2B5EF4-FFF2-40B4-BE49-F238E27FC236}">
                <a16:creationId xmlns:a16="http://schemas.microsoft.com/office/drawing/2014/main" id="{C54B0E42-DCE3-45C3-9FDC-C17FB1A482B6}"/>
              </a:ext>
            </a:extLst>
          </p:cNvPr>
          <p:cNvSpPr/>
          <p:nvPr/>
        </p:nvSpPr>
        <p:spPr>
          <a:xfrm>
            <a:off x="10217791" y="2037947"/>
            <a:ext cx="846412" cy="39017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7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404714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6DA4-E063-423F-89DB-9824B8A16399}"/>
              </a:ext>
            </a:extLst>
          </p:cNvPr>
          <p:cNvSpPr>
            <a:spLocks noGrp="1"/>
          </p:cNvSpPr>
          <p:nvPr>
            <p:ph type="title"/>
          </p:nvPr>
        </p:nvSpPr>
        <p:spPr/>
        <p:txBody>
          <a:bodyPr/>
          <a:lstStyle/>
          <a:p>
            <a:r>
              <a:rPr lang="en-US" dirty="0"/>
              <a:t>Where to find help/ resources </a:t>
            </a:r>
          </a:p>
        </p:txBody>
      </p:sp>
      <p:graphicFrame>
        <p:nvGraphicFramePr>
          <p:cNvPr id="5" name="Content Placeholder 4">
            <a:extLst>
              <a:ext uri="{FF2B5EF4-FFF2-40B4-BE49-F238E27FC236}">
                <a16:creationId xmlns:a16="http://schemas.microsoft.com/office/drawing/2014/main" id="{09500E85-051C-4E70-905F-012041EF1545}"/>
              </a:ext>
            </a:extLst>
          </p:cNvPr>
          <p:cNvGraphicFramePr>
            <a:graphicFrameLocks noGrp="1"/>
          </p:cNvGraphicFramePr>
          <p:nvPr>
            <p:ph idx="1"/>
            <p:extLst>
              <p:ext uri="{D42A27DB-BD31-4B8C-83A1-F6EECF244321}">
                <p14:modId xmlns:p14="http://schemas.microsoft.com/office/powerpoint/2010/main" val="1447162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09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C2FA-430F-42AA-86E5-7EE9C39F741E}"/>
              </a:ext>
            </a:extLst>
          </p:cNvPr>
          <p:cNvSpPr>
            <a:spLocks noGrp="1"/>
          </p:cNvSpPr>
          <p:nvPr>
            <p:ph type="title"/>
          </p:nvPr>
        </p:nvSpPr>
        <p:spPr/>
        <p:txBody>
          <a:bodyPr/>
          <a:lstStyle/>
          <a:p>
            <a:r>
              <a:rPr lang="en-US" dirty="0"/>
              <a:t>Help Menu</a:t>
            </a:r>
          </a:p>
        </p:txBody>
      </p:sp>
      <p:pic>
        <p:nvPicPr>
          <p:cNvPr id="6" name="Content Placeholder 5">
            <a:extLst>
              <a:ext uri="{FF2B5EF4-FFF2-40B4-BE49-F238E27FC236}">
                <a16:creationId xmlns:a16="http://schemas.microsoft.com/office/drawing/2014/main" id="{982D141D-C68F-4485-A28D-EBB810BBD893}"/>
              </a:ext>
            </a:extLst>
          </p:cNvPr>
          <p:cNvPicPr>
            <a:picLocks noGrp="1" noChangeAspect="1"/>
          </p:cNvPicPr>
          <p:nvPr>
            <p:ph idx="1"/>
          </p:nvPr>
        </p:nvPicPr>
        <p:blipFill>
          <a:blip r:embed="rId2"/>
          <a:stretch>
            <a:fillRect/>
          </a:stretch>
        </p:blipFill>
        <p:spPr>
          <a:xfrm>
            <a:off x="396887" y="1825625"/>
            <a:ext cx="7565527" cy="4351338"/>
          </a:xfrm>
          <a:prstGeom prst="rect">
            <a:avLst/>
          </a:prstGeom>
        </p:spPr>
      </p:pic>
      <p:sp>
        <p:nvSpPr>
          <p:cNvPr id="8" name="Callout: Left Arrow 7">
            <a:extLst>
              <a:ext uri="{FF2B5EF4-FFF2-40B4-BE49-F238E27FC236}">
                <a16:creationId xmlns:a16="http://schemas.microsoft.com/office/drawing/2014/main" id="{18BE75A1-3A08-47F0-A48B-5104A8339F18}"/>
              </a:ext>
            </a:extLst>
          </p:cNvPr>
          <p:cNvSpPr/>
          <p:nvPr/>
        </p:nvSpPr>
        <p:spPr>
          <a:xfrm>
            <a:off x="7581530" y="3107061"/>
            <a:ext cx="3923075" cy="3204839"/>
          </a:xfrm>
          <a:prstGeom prst="leftArrowCallout">
            <a:avLst>
              <a:gd name="adj1" fmla="val 25000"/>
              <a:gd name="adj2" fmla="val 23974"/>
              <a:gd name="adj3" fmla="val 24487"/>
              <a:gd name="adj4" fmla="val 6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Go to this panel and click on “help”</a:t>
            </a:r>
          </a:p>
        </p:txBody>
      </p:sp>
    </p:spTree>
    <p:extLst>
      <p:ext uri="{BB962C8B-B14F-4D97-AF65-F5344CB8AC3E}">
        <p14:creationId xmlns:p14="http://schemas.microsoft.com/office/powerpoint/2010/main" val="1968550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95E7-A7B9-4AD1-803F-2E6310F0E379}"/>
              </a:ext>
            </a:extLst>
          </p:cNvPr>
          <p:cNvSpPr>
            <a:spLocks noGrp="1"/>
          </p:cNvSpPr>
          <p:nvPr>
            <p:ph type="title"/>
          </p:nvPr>
        </p:nvSpPr>
        <p:spPr/>
        <p:txBody>
          <a:bodyPr/>
          <a:lstStyle/>
          <a:p>
            <a:r>
              <a:rPr lang="en-US" dirty="0"/>
              <a:t>Help Menu</a:t>
            </a:r>
          </a:p>
        </p:txBody>
      </p:sp>
      <p:pic>
        <p:nvPicPr>
          <p:cNvPr id="5" name="Picture 4">
            <a:extLst>
              <a:ext uri="{FF2B5EF4-FFF2-40B4-BE49-F238E27FC236}">
                <a16:creationId xmlns:a16="http://schemas.microsoft.com/office/drawing/2014/main" id="{8323114E-287A-4037-91BA-FCB0E7B09E10}"/>
              </a:ext>
            </a:extLst>
          </p:cNvPr>
          <p:cNvPicPr>
            <a:picLocks noChangeAspect="1"/>
          </p:cNvPicPr>
          <p:nvPr/>
        </p:nvPicPr>
        <p:blipFill>
          <a:blip r:embed="rId2"/>
          <a:stretch>
            <a:fillRect/>
          </a:stretch>
        </p:blipFill>
        <p:spPr>
          <a:xfrm>
            <a:off x="649625" y="1502767"/>
            <a:ext cx="3844553" cy="4990108"/>
          </a:xfrm>
          <a:prstGeom prst="rect">
            <a:avLst/>
          </a:prstGeom>
        </p:spPr>
      </p:pic>
      <p:sp>
        <p:nvSpPr>
          <p:cNvPr id="6" name="Speech Bubble: Rectangle 5">
            <a:extLst>
              <a:ext uri="{FF2B5EF4-FFF2-40B4-BE49-F238E27FC236}">
                <a16:creationId xmlns:a16="http://schemas.microsoft.com/office/drawing/2014/main" id="{EA4C8E9F-776F-407C-94F8-8317B11C4411}"/>
              </a:ext>
            </a:extLst>
          </p:cNvPr>
          <p:cNvSpPr/>
          <p:nvPr/>
        </p:nvSpPr>
        <p:spPr>
          <a:xfrm>
            <a:off x="5688967" y="1690688"/>
            <a:ext cx="6254885" cy="1487518"/>
          </a:xfrm>
          <a:prstGeom prst="wedgeRectCallout">
            <a:avLst>
              <a:gd name="adj1" fmla="val -77606"/>
              <a:gd name="adj2" fmla="val -40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 can search for documentation on specific packages here</a:t>
            </a:r>
          </a:p>
        </p:txBody>
      </p:sp>
      <p:sp>
        <p:nvSpPr>
          <p:cNvPr id="8" name="Callout: Left Arrow 7">
            <a:extLst>
              <a:ext uri="{FF2B5EF4-FFF2-40B4-BE49-F238E27FC236}">
                <a16:creationId xmlns:a16="http://schemas.microsoft.com/office/drawing/2014/main" id="{DDE8D4BA-B4CE-4CC6-AC4A-7B5CC698E88D}"/>
              </a:ext>
            </a:extLst>
          </p:cNvPr>
          <p:cNvSpPr/>
          <p:nvPr/>
        </p:nvSpPr>
        <p:spPr>
          <a:xfrm>
            <a:off x="4181383" y="3392723"/>
            <a:ext cx="7172417" cy="214839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Tons of other information in home page of help menu here  </a:t>
            </a:r>
          </a:p>
        </p:txBody>
      </p:sp>
    </p:spTree>
    <p:extLst>
      <p:ext uri="{BB962C8B-B14F-4D97-AF65-F5344CB8AC3E}">
        <p14:creationId xmlns:p14="http://schemas.microsoft.com/office/powerpoint/2010/main" val="380316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B782-A674-4980-8504-9480B4882B47}"/>
              </a:ext>
            </a:extLst>
          </p:cNvPr>
          <p:cNvSpPr>
            <a:spLocks noGrp="1"/>
          </p:cNvSpPr>
          <p:nvPr>
            <p:ph type="title"/>
          </p:nvPr>
        </p:nvSpPr>
        <p:spPr/>
        <p:txBody>
          <a:bodyPr/>
          <a:lstStyle/>
          <a:p>
            <a:r>
              <a:rPr lang="en-US" dirty="0"/>
              <a:t>Using code to ask for help</a:t>
            </a:r>
          </a:p>
        </p:txBody>
      </p:sp>
      <p:sp>
        <p:nvSpPr>
          <p:cNvPr id="3" name="Content Placeholder 2">
            <a:extLst>
              <a:ext uri="{FF2B5EF4-FFF2-40B4-BE49-F238E27FC236}">
                <a16:creationId xmlns:a16="http://schemas.microsoft.com/office/drawing/2014/main" id="{EF031478-F4BA-4E75-A30A-79BCE979D846}"/>
              </a:ext>
            </a:extLst>
          </p:cNvPr>
          <p:cNvSpPr>
            <a:spLocks noGrp="1"/>
          </p:cNvSpPr>
          <p:nvPr>
            <p:ph idx="1"/>
          </p:nvPr>
        </p:nvSpPr>
        <p:spPr/>
        <p:txBody>
          <a:bodyPr/>
          <a:lstStyle/>
          <a:p>
            <a:pPr marL="0" indent="0">
              <a:buNone/>
            </a:pPr>
            <a:r>
              <a:rPr lang="en-US" dirty="0"/>
              <a:t>#where to find help with packages </a:t>
            </a:r>
          </a:p>
          <a:p>
            <a:pPr marL="0" indent="0">
              <a:buNone/>
            </a:pPr>
            <a:r>
              <a:rPr lang="en-US" dirty="0"/>
              <a:t>help(ggplot2)</a:t>
            </a:r>
          </a:p>
          <a:p>
            <a:pPr marL="0" indent="0">
              <a:buNone/>
            </a:pPr>
            <a:r>
              <a:rPr lang="en-US" dirty="0"/>
              <a:t>help(</a:t>
            </a:r>
            <a:r>
              <a:rPr lang="en-US" dirty="0" err="1"/>
              <a:t>epitools</a:t>
            </a:r>
            <a:r>
              <a:rPr lang="en-US" dirty="0"/>
              <a:t>)</a:t>
            </a:r>
          </a:p>
          <a:p>
            <a:pPr marL="0" indent="0">
              <a:buNone/>
            </a:pPr>
            <a:endParaRPr lang="en-US" dirty="0"/>
          </a:p>
          <a:p>
            <a:pPr marL="0" indent="0">
              <a:buNone/>
            </a:pPr>
            <a:r>
              <a:rPr lang="en-US" dirty="0"/>
              <a:t>This also works:</a:t>
            </a:r>
          </a:p>
          <a:p>
            <a:pPr marL="0" indent="0">
              <a:buNone/>
            </a:pPr>
            <a:r>
              <a:rPr lang="en-US"/>
              <a:t>??ggplot2</a:t>
            </a:r>
          </a:p>
        </p:txBody>
      </p:sp>
      <p:pic>
        <p:nvPicPr>
          <p:cNvPr id="5" name="Picture 4">
            <a:extLst>
              <a:ext uri="{FF2B5EF4-FFF2-40B4-BE49-F238E27FC236}">
                <a16:creationId xmlns:a16="http://schemas.microsoft.com/office/drawing/2014/main" id="{523967E2-FD04-454E-A436-29931D54D7B5}"/>
              </a:ext>
            </a:extLst>
          </p:cNvPr>
          <p:cNvPicPr>
            <a:picLocks noChangeAspect="1"/>
          </p:cNvPicPr>
          <p:nvPr/>
        </p:nvPicPr>
        <p:blipFill>
          <a:blip r:embed="rId2"/>
          <a:stretch>
            <a:fillRect/>
          </a:stretch>
        </p:blipFill>
        <p:spPr>
          <a:xfrm>
            <a:off x="7275066" y="1118864"/>
            <a:ext cx="4229100" cy="5543550"/>
          </a:xfrm>
          <a:prstGeom prst="rect">
            <a:avLst/>
          </a:prstGeom>
        </p:spPr>
      </p:pic>
    </p:spTree>
    <p:extLst>
      <p:ext uri="{BB962C8B-B14F-4D97-AF65-F5344CB8AC3E}">
        <p14:creationId xmlns:p14="http://schemas.microsoft.com/office/powerpoint/2010/main" val="78319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4E1C-ADDA-4BAF-99AD-3C673A462B31}"/>
              </a:ext>
            </a:extLst>
          </p:cNvPr>
          <p:cNvSpPr>
            <a:spLocks noGrp="1"/>
          </p:cNvSpPr>
          <p:nvPr>
            <p:ph type="title"/>
          </p:nvPr>
        </p:nvSpPr>
        <p:spPr/>
        <p:txBody>
          <a:bodyPr/>
          <a:lstStyle/>
          <a:p>
            <a:r>
              <a:rPr lang="en-US" dirty="0"/>
              <a:t>Resources for learning R</a:t>
            </a:r>
          </a:p>
        </p:txBody>
      </p:sp>
      <p:sp>
        <p:nvSpPr>
          <p:cNvPr id="3" name="Content Placeholder 2">
            <a:extLst>
              <a:ext uri="{FF2B5EF4-FFF2-40B4-BE49-F238E27FC236}">
                <a16:creationId xmlns:a16="http://schemas.microsoft.com/office/drawing/2014/main" id="{0AD5CA46-1ED2-40D2-834A-7F886DE9CC0A}"/>
              </a:ext>
            </a:extLst>
          </p:cNvPr>
          <p:cNvSpPr>
            <a:spLocks noGrp="1"/>
          </p:cNvSpPr>
          <p:nvPr>
            <p:ph idx="1"/>
          </p:nvPr>
        </p:nvSpPr>
        <p:spPr/>
        <p:txBody>
          <a:bodyPr/>
          <a:lstStyle/>
          <a:p>
            <a:r>
              <a:rPr lang="en-US" dirty="0">
                <a:hlinkClick r:id="rId2"/>
              </a:rPr>
              <a:t>swirl: Learn R, in R. (swirlstats.com)</a:t>
            </a:r>
            <a:endParaRPr lang="en-US" dirty="0"/>
          </a:p>
          <a:p>
            <a:endParaRPr lang="en-US" dirty="0"/>
          </a:p>
          <a:p>
            <a:r>
              <a:rPr lang="en-US" dirty="0">
                <a:hlinkClick r:id="rId3"/>
              </a:rPr>
              <a:t>Introduction to R Online Course | </a:t>
            </a:r>
            <a:r>
              <a:rPr lang="en-US" dirty="0" err="1">
                <a:hlinkClick r:id="rId3"/>
              </a:rPr>
              <a:t>DataCamp</a:t>
            </a:r>
            <a:endParaRPr lang="en-US" dirty="0"/>
          </a:p>
          <a:p>
            <a:endParaRPr lang="en-US" dirty="0"/>
          </a:p>
          <a:p>
            <a:r>
              <a:rPr lang="en-US" dirty="0">
                <a:hlinkClick r:id="rId4"/>
              </a:rPr>
              <a:t>Data Science: Foundations using R | Coursera</a:t>
            </a:r>
            <a:endParaRPr lang="en-US" dirty="0"/>
          </a:p>
          <a:p>
            <a:endParaRPr lang="en-US" dirty="0"/>
          </a:p>
          <a:p>
            <a:r>
              <a:rPr lang="en-US">
                <a:hlinkClick r:id="rId5"/>
              </a:rPr>
              <a:t>Introduction to R (1) (ucla.edu)</a:t>
            </a:r>
            <a:endParaRPr lang="en-US" dirty="0"/>
          </a:p>
          <a:p>
            <a:endParaRPr lang="en-US" dirty="0"/>
          </a:p>
        </p:txBody>
      </p:sp>
    </p:spTree>
    <p:extLst>
      <p:ext uri="{BB962C8B-B14F-4D97-AF65-F5344CB8AC3E}">
        <p14:creationId xmlns:p14="http://schemas.microsoft.com/office/powerpoint/2010/main" val="270952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59564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44A9-0D23-4D75-803A-968080CC3AE9}"/>
              </a:ext>
            </a:extLst>
          </p:cNvPr>
          <p:cNvSpPr>
            <a:spLocks noGrp="1"/>
          </p:cNvSpPr>
          <p:nvPr>
            <p:ph type="title"/>
          </p:nvPr>
        </p:nvSpPr>
        <p:spPr/>
        <p:txBody>
          <a:bodyPr/>
          <a:lstStyle/>
          <a:p>
            <a:r>
              <a:rPr lang="en-US" dirty="0"/>
              <a:t>Lets find out who is in the audience</a:t>
            </a:r>
          </a:p>
        </p:txBody>
      </p:sp>
      <p:sp>
        <p:nvSpPr>
          <p:cNvPr id="3" name="Content Placeholder 2">
            <a:extLst>
              <a:ext uri="{FF2B5EF4-FFF2-40B4-BE49-F238E27FC236}">
                <a16:creationId xmlns:a16="http://schemas.microsoft.com/office/drawing/2014/main" id="{FBE6CB0D-EC6F-4EA4-AAB4-60EDB73E2D01}"/>
              </a:ext>
            </a:extLst>
          </p:cNvPr>
          <p:cNvSpPr>
            <a:spLocks noGrp="1"/>
          </p:cNvSpPr>
          <p:nvPr>
            <p:ph idx="1"/>
          </p:nvPr>
        </p:nvSpPr>
        <p:spPr/>
        <p:txBody>
          <a:bodyPr/>
          <a:lstStyle/>
          <a:p>
            <a:r>
              <a:rPr lang="en-US" sz="4800" dirty="0"/>
              <a:t>Say in chat what statistical program you have used</a:t>
            </a:r>
          </a:p>
          <a:p>
            <a:r>
              <a:rPr lang="en-US" sz="4800" dirty="0"/>
              <a:t>Do you have R downloaded? </a:t>
            </a:r>
          </a:p>
          <a:p>
            <a:r>
              <a:rPr lang="en-US" sz="4800" dirty="0"/>
              <a:t>Have you used R</a:t>
            </a:r>
          </a:p>
          <a:p>
            <a:pPr marL="0" indent="0">
              <a:buNone/>
            </a:pPr>
            <a:endParaRPr lang="en-US" dirty="0"/>
          </a:p>
        </p:txBody>
      </p:sp>
    </p:spTree>
    <p:extLst>
      <p:ext uri="{BB962C8B-B14F-4D97-AF65-F5344CB8AC3E}">
        <p14:creationId xmlns:p14="http://schemas.microsoft.com/office/powerpoint/2010/main" val="20547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A631-939B-4905-99FB-AC2B665EB7A0}"/>
              </a:ext>
            </a:extLst>
          </p:cNvPr>
          <p:cNvSpPr>
            <a:spLocks noGrp="1"/>
          </p:cNvSpPr>
          <p:nvPr>
            <p:ph type="title"/>
          </p:nvPr>
        </p:nvSpPr>
        <p:spPr/>
        <p:txBody>
          <a:bodyPr/>
          <a:lstStyle/>
          <a:p>
            <a:r>
              <a:rPr lang="en-US" dirty="0"/>
              <a:t>Calculate some basic statistics using a package</a:t>
            </a:r>
          </a:p>
        </p:txBody>
      </p:sp>
      <p:sp>
        <p:nvSpPr>
          <p:cNvPr id="3" name="Content Placeholder 2">
            <a:extLst>
              <a:ext uri="{FF2B5EF4-FFF2-40B4-BE49-F238E27FC236}">
                <a16:creationId xmlns:a16="http://schemas.microsoft.com/office/drawing/2014/main" id="{3CF580D1-EE26-474A-92A8-D005D952E16B}"/>
              </a:ext>
            </a:extLst>
          </p:cNvPr>
          <p:cNvSpPr>
            <a:spLocks noGrp="1"/>
          </p:cNvSpPr>
          <p:nvPr>
            <p:ph idx="1"/>
          </p:nvPr>
        </p:nvSpPr>
        <p:spPr>
          <a:xfrm>
            <a:off x="838200" y="1825625"/>
            <a:ext cx="6228425" cy="4351338"/>
          </a:xfrm>
        </p:spPr>
        <p:txBody>
          <a:bodyPr>
            <a:normAutofit fontScale="92500" lnSpcReduction="10000"/>
          </a:bodyPr>
          <a:lstStyle/>
          <a:p>
            <a:r>
              <a:rPr lang="en-US" dirty="0"/>
              <a:t>We will be using </a:t>
            </a:r>
            <a:r>
              <a:rPr lang="en-US" dirty="0" err="1"/>
              <a:t>epitools</a:t>
            </a:r>
            <a:r>
              <a:rPr lang="en-US" dirty="0"/>
              <a:t> package</a:t>
            </a:r>
          </a:p>
          <a:p>
            <a:endParaRPr lang="en-US" dirty="0"/>
          </a:p>
          <a:p>
            <a:r>
              <a:rPr lang="en-US" dirty="0"/>
              <a:t>To install it run the following: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package allows us to calculate Odds Ratio and Relative risk for a contingency table </a:t>
            </a:r>
          </a:p>
        </p:txBody>
      </p:sp>
      <p:sp>
        <p:nvSpPr>
          <p:cNvPr id="4" name="Rectangle 3">
            <a:extLst>
              <a:ext uri="{FF2B5EF4-FFF2-40B4-BE49-F238E27FC236}">
                <a16:creationId xmlns:a16="http://schemas.microsoft.com/office/drawing/2014/main" id="{F6A5446C-9FA2-41A9-9508-6C0483BFAF5D}"/>
              </a:ext>
            </a:extLst>
          </p:cNvPr>
          <p:cNvSpPr/>
          <p:nvPr/>
        </p:nvSpPr>
        <p:spPr>
          <a:xfrm>
            <a:off x="838201" y="3284738"/>
            <a:ext cx="5065450" cy="1411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dirty="0" err="1"/>
              <a:t>Install.packages</a:t>
            </a:r>
            <a:r>
              <a:rPr lang="en-US" sz="3200" dirty="0"/>
              <a:t>("</a:t>
            </a:r>
            <a:r>
              <a:rPr lang="en-US" sz="3200" dirty="0" err="1"/>
              <a:t>epitools</a:t>
            </a:r>
            <a:r>
              <a:rPr lang="en-US" sz="3200" dirty="0"/>
              <a:t>")</a:t>
            </a:r>
          </a:p>
          <a:p>
            <a:pPr marL="0" indent="0">
              <a:buNone/>
            </a:pPr>
            <a:r>
              <a:rPr lang="en-US" sz="3200" dirty="0"/>
              <a:t>library(</a:t>
            </a:r>
            <a:r>
              <a:rPr lang="en-US" sz="3200" dirty="0" err="1"/>
              <a:t>epitools</a:t>
            </a:r>
            <a:r>
              <a:rPr lang="en-US" sz="3200" dirty="0"/>
              <a:t>)</a:t>
            </a:r>
          </a:p>
        </p:txBody>
      </p:sp>
      <p:pic>
        <p:nvPicPr>
          <p:cNvPr id="6" name="Picture 5">
            <a:extLst>
              <a:ext uri="{FF2B5EF4-FFF2-40B4-BE49-F238E27FC236}">
                <a16:creationId xmlns:a16="http://schemas.microsoft.com/office/drawing/2014/main" id="{492C2EE4-A279-40BC-A896-EA00B5DF6DD5}"/>
              </a:ext>
            </a:extLst>
          </p:cNvPr>
          <p:cNvPicPr>
            <a:picLocks noChangeAspect="1"/>
          </p:cNvPicPr>
          <p:nvPr/>
        </p:nvPicPr>
        <p:blipFill>
          <a:blip r:embed="rId2"/>
          <a:stretch>
            <a:fillRect/>
          </a:stretch>
        </p:blipFill>
        <p:spPr>
          <a:xfrm>
            <a:off x="6505575" y="1783456"/>
            <a:ext cx="5686425" cy="3695700"/>
          </a:xfrm>
          <a:prstGeom prst="rect">
            <a:avLst/>
          </a:prstGeom>
        </p:spPr>
      </p:pic>
    </p:spTree>
    <p:extLst>
      <p:ext uri="{BB962C8B-B14F-4D97-AF65-F5344CB8AC3E}">
        <p14:creationId xmlns:p14="http://schemas.microsoft.com/office/powerpoint/2010/main" val="307735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328D-C727-47F5-96FC-E51AA887ACD3}"/>
              </a:ext>
            </a:extLst>
          </p:cNvPr>
          <p:cNvSpPr>
            <a:spLocks noGrp="1"/>
          </p:cNvSpPr>
          <p:nvPr>
            <p:ph type="title"/>
          </p:nvPr>
        </p:nvSpPr>
        <p:spPr/>
        <p:txBody>
          <a:bodyPr/>
          <a:lstStyle/>
          <a:p>
            <a:r>
              <a:rPr lang="en-US" dirty="0"/>
              <a:t>Create a table looking at e cigarette use by family history </a:t>
            </a:r>
          </a:p>
        </p:txBody>
      </p:sp>
      <p:sp>
        <p:nvSpPr>
          <p:cNvPr id="3" name="Content Placeholder 2">
            <a:extLst>
              <a:ext uri="{FF2B5EF4-FFF2-40B4-BE49-F238E27FC236}">
                <a16:creationId xmlns:a16="http://schemas.microsoft.com/office/drawing/2014/main" id="{681F996D-F226-4ECE-84CD-7290385536BD}"/>
              </a:ext>
            </a:extLst>
          </p:cNvPr>
          <p:cNvSpPr>
            <a:spLocks noGrp="1"/>
          </p:cNvSpPr>
          <p:nvPr>
            <p:ph idx="1"/>
          </p:nvPr>
        </p:nvSpPr>
        <p:spPr>
          <a:xfrm>
            <a:off x="838200" y="1825625"/>
            <a:ext cx="10515600" cy="1325563"/>
          </a:xfrm>
        </p:spPr>
        <p:txBody>
          <a:bodyPr/>
          <a:lstStyle/>
          <a:p>
            <a:pPr marL="0" indent="0">
              <a:buNone/>
            </a:pPr>
            <a:r>
              <a:rPr lang="en-US" dirty="0"/>
              <a:t>Code:</a:t>
            </a:r>
          </a:p>
          <a:p>
            <a:pPr marL="0" indent="0">
              <a:buNone/>
            </a:pPr>
            <a:r>
              <a:rPr lang="en-US" sz="4400" dirty="0" err="1"/>
              <a:t>twobytwo</a:t>
            </a:r>
            <a:r>
              <a:rPr lang="en-US" sz="4400" dirty="0"/>
              <a:t>&lt;-table(ecig$ecig1,ecig$famhx)</a:t>
            </a:r>
          </a:p>
        </p:txBody>
      </p:sp>
      <p:sp>
        <p:nvSpPr>
          <p:cNvPr id="4" name="Speech Bubble: Rectangle 3">
            <a:extLst>
              <a:ext uri="{FF2B5EF4-FFF2-40B4-BE49-F238E27FC236}">
                <a16:creationId xmlns:a16="http://schemas.microsoft.com/office/drawing/2014/main" id="{32137E1A-C8ED-45AC-A78D-B642BC67ECCE}"/>
              </a:ext>
            </a:extLst>
          </p:cNvPr>
          <p:cNvSpPr/>
          <p:nvPr/>
        </p:nvSpPr>
        <p:spPr>
          <a:xfrm>
            <a:off x="4790982" y="3429000"/>
            <a:ext cx="2610035" cy="1293734"/>
          </a:xfrm>
          <a:prstGeom prst="wedgeRectCallout">
            <a:avLst>
              <a:gd name="adj1" fmla="val 20433"/>
              <a:gd name="adj2" fmla="val -825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Row variable</a:t>
            </a:r>
          </a:p>
        </p:txBody>
      </p:sp>
      <p:sp>
        <p:nvSpPr>
          <p:cNvPr id="5" name="Speech Bubble: Rectangle 4">
            <a:extLst>
              <a:ext uri="{FF2B5EF4-FFF2-40B4-BE49-F238E27FC236}">
                <a16:creationId xmlns:a16="http://schemas.microsoft.com/office/drawing/2014/main" id="{0B73C59C-21A9-4D2B-AAC5-E3018510E9C6}"/>
              </a:ext>
            </a:extLst>
          </p:cNvPr>
          <p:cNvSpPr/>
          <p:nvPr/>
        </p:nvSpPr>
        <p:spPr>
          <a:xfrm>
            <a:off x="7927759" y="3249227"/>
            <a:ext cx="3009530" cy="1473507"/>
          </a:xfrm>
          <a:prstGeom prst="wedgeRectCallout">
            <a:avLst>
              <a:gd name="adj1" fmla="val 268"/>
              <a:gd name="adj2" fmla="val -614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Column Variable</a:t>
            </a:r>
          </a:p>
        </p:txBody>
      </p:sp>
      <p:sp>
        <p:nvSpPr>
          <p:cNvPr id="6" name="Speech Bubble: Rectangle 5">
            <a:extLst>
              <a:ext uri="{FF2B5EF4-FFF2-40B4-BE49-F238E27FC236}">
                <a16:creationId xmlns:a16="http://schemas.microsoft.com/office/drawing/2014/main" id="{67BA693A-0A11-4569-9299-8AEDAA53B984}"/>
              </a:ext>
            </a:extLst>
          </p:cNvPr>
          <p:cNvSpPr/>
          <p:nvPr/>
        </p:nvSpPr>
        <p:spPr>
          <a:xfrm>
            <a:off x="1096463" y="4987993"/>
            <a:ext cx="3861785" cy="570685"/>
          </a:xfrm>
          <a:prstGeom prst="wedgeRectCallout">
            <a:avLst>
              <a:gd name="adj1" fmla="val 34799"/>
              <a:gd name="adj2" fmla="val -407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 to make table</a:t>
            </a:r>
          </a:p>
        </p:txBody>
      </p:sp>
      <p:sp>
        <p:nvSpPr>
          <p:cNvPr id="7" name="Speech Bubble: Rectangle 6">
            <a:extLst>
              <a:ext uri="{FF2B5EF4-FFF2-40B4-BE49-F238E27FC236}">
                <a16:creationId xmlns:a16="http://schemas.microsoft.com/office/drawing/2014/main" id="{33AC809D-EF1E-4903-BDC0-7B6FB4FA4D36}"/>
              </a:ext>
            </a:extLst>
          </p:cNvPr>
          <p:cNvSpPr/>
          <p:nvPr/>
        </p:nvSpPr>
        <p:spPr>
          <a:xfrm>
            <a:off x="914400" y="3613212"/>
            <a:ext cx="2610034" cy="1029809"/>
          </a:xfrm>
          <a:prstGeom prst="wedgeRectCallout">
            <a:avLst>
              <a:gd name="adj1" fmla="val 19496"/>
              <a:gd name="adj2" fmla="val -108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Resulting Object (table)</a:t>
            </a:r>
          </a:p>
        </p:txBody>
      </p:sp>
      <p:pic>
        <p:nvPicPr>
          <p:cNvPr id="13" name="Picture 12">
            <a:extLst>
              <a:ext uri="{FF2B5EF4-FFF2-40B4-BE49-F238E27FC236}">
                <a16:creationId xmlns:a16="http://schemas.microsoft.com/office/drawing/2014/main" id="{A3FA50C4-B815-4BE4-A72B-91A731AE2278}"/>
              </a:ext>
            </a:extLst>
          </p:cNvPr>
          <p:cNvPicPr>
            <a:picLocks noChangeAspect="1"/>
          </p:cNvPicPr>
          <p:nvPr/>
        </p:nvPicPr>
        <p:blipFill>
          <a:blip r:embed="rId2"/>
          <a:stretch>
            <a:fillRect/>
          </a:stretch>
        </p:blipFill>
        <p:spPr>
          <a:xfrm>
            <a:off x="8353750" y="5283768"/>
            <a:ext cx="3420500" cy="1209107"/>
          </a:xfrm>
          <a:prstGeom prst="rect">
            <a:avLst/>
          </a:prstGeom>
        </p:spPr>
      </p:pic>
      <p:sp>
        <p:nvSpPr>
          <p:cNvPr id="14" name="Arrow: Right 13">
            <a:extLst>
              <a:ext uri="{FF2B5EF4-FFF2-40B4-BE49-F238E27FC236}">
                <a16:creationId xmlns:a16="http://schemas.microsoft.com/office/drawing/2014/main" id="{6A1567F9-9B0D-4062-9EA6-F345B7DAEACA}"/>
              </a:ext>
            </a:extLst>
          </p:cNvPr>
          <p:cNvSpPr/>
          <p:nvPr/>
        </p:nvSpPr>
        <p:spPr>
          <a:xfrm>
            <a:off x="5104660" y="5283768"/>
            <a:ext cx="3142696" cy="139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Resulting table after formatting</a:t>
            </a:r>
          </a:p>
        </p:txBody>
      </p:sp>
    </p:spTree>
    <p:extLst>
      <p:ext uri="{BB962C8B-B14F-4D97-AF65-F5344CB8AC3E}">
        <p14:creationId xmlns:p14="http://schemas.microsoft.com/office/powerpoint/2010/main" val="36713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51E0-3818-4161-B702-37D6ABBEEE3A}"/>
              </a:ext>
            </a:extLst>
          </p:cNvPr>
          <p:cNvSpPr>
            <a:spLocks noGrp="1"/>
          </p:cNvSpPr>
          <p:nvPr>
            <p:ph type="title"/>
          </p:nvPr>
        </p:nvSpPr>
        <p:spPr/>
        <p:txBody>
          <a:bodyPr/>
          <a:lstStyle/>
          <a:p>
            <a:r>
              <a:rPr lang="en-US" dirty="0" err="1"/>
              <a:t>Epitools</a:t>
            </a:r>
            <a:r>
              <a:rPr lang="en-US" dirty="0"/>
              <a:t> package</a:t>
            </a:r>
          </a:p>
        </p:txBody>
      </p:sp>
      <p:sp>
        <p:nvSpPr>
          <p:cNvPr id="3" name="Content Placeholder 2">
            <a:extLst>
              <a:ext uri="{FF2B5EF4-FFF2-40B4-BE49-F238E27FC236}">
                <a16:creationId xmlns:a16="http://schemas.microsoft.com/office/drawing/2014/main" id="{8DAA3CEA-5C85-4786-81B8-5F3EF9E243AA}"/>
              </a:ext>
            </a:extLst>
          </p:cNvPr>
          <p:cNvSpPr>
            <a:spLocks noGrp="1"/>
          </p:cNvSpPr>
          <p:nvPr>
            <p:ph idx="1"/>
          </p:nvPr>
        </p:nvSpPr>
        <p:spPr/>
        <p:txBody>
          <a:bodyPr/>
          <a:lstStyle/>
          <a:p>
            <a:r>
              <a:rPr lang="en-US" dirty="0"/>
              <a:t>Can give us odds ratio, relative risk and many other statistics</a:t>
            </a:r>
          </a:p>
          <a:p>
            <a:r>
              <a:rPr lang="en-US" dirty="0"/>
              <a:t>No documentation in R help- but there is information online </a:t>
            </a:r>
          </a:p>
          <a:p>
            <a:endParaRPr lang="en-US" dirty="0"/>
          </a:p>
          <a:p>
            <a:pPr marL="0" indent="0">
              <a:buNone/>
            </a:pPr>
            <a:r>
              <a:rPr lang="en-US" dirty="0"/>
              <a:t>Code:</a:t>
            </a:r>
          </a:p>
          <a:p>
            <a:pPr marL="0" indent="0">
              <a:buNone/>
            </a:pPr>
            <a:r>
              <a:rPr lang="en-US" dirty="0" err="1"/>
              <a:t>oddsratio</a:t>
            </a:r>
            <a:r>
              <a:rPr lang="en-US" dirty="0"/>
              <a:t>(</a:t>
            </a:r>
            <a:r>
              <a:rPr lang="en-US" dirty="0" err="1"/>
              <a:t>twobytwo</a:t>
            </a:r>
            <a:r>
              <a:rPr lang="en-US" dirty="0"/>
              <a:t>, rev="both")  </a:t>
            </a:r>
          </a:p>
        </p:txBody>
      </p:sp>
      <p:pic>
        <p:nvPicPr>
          <p:cNvPr id="5" name="Picture 4">
            <a:extLst>
              <a:ext uri="{FF2B5EF4-FFF2-40B4-BE49-F238E27FC236}">
                <a16:creationId xmlns:a16="http://schemas.microsoft.com/office/drawing/2014/main" id="{5B589716-E097-494E-8D0F-B49E28C83292}"/>
              </a:ext>
            </a:extLst>
          </p:cNvPr>
          <p:cNvPicPr>
            <a:picLocks noChangeAspect="1"/>
          </p:cNvPicPr>
          <p:nvPr/>
        </p:nvPicPr>
        <p:blipFill>
          <a:blip r:embed="rId2"/>
          <a:stretch>
            <a:fillRect/>
          </a:stretch>
        </p:blipFill>
        <p:spPr>
          <a:xfrm>
            <a:off x="6329463" y="3629032"/>
            <a:ext cx="4758385" cy="2863843"/>
          </a:xfrm>
          <a:prstGeom prst="rect">
            <a:avLst/>
          </a:prstGeom>
        </p:spPr>
      </p:pic>
      <p:sp>
        <p:nvSpPr>
          <p:cNvPr id="6" name="Rectangle 5">
            <a:extLst>
              <a:ext uri="{FF2B5EF4-FFF2-40B4-BE49-F238E27FC236}">
                <a16:creationId xmlns:a16="http://schemas.microsoft.com/office/drawing/2014/main" id="{B26251A7-3F07-4875-A5FD-85062F772280}"/>
              </a:ext>
            </a:extLst>
          </p:cNvPr>
          <p:cNvSpPr/>
          <p:nvPr/>
        </p:nvSpPr>
        <p:spPr>
          <a:xfrm>
            <a:off x="6546715" y="2966936"/>
            <a:ext cx="4046706"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Result</a:t>
            </a:r>
            <a:endParaRPr lang="en-US" dirty="0"/>
          </a:p>
        </p:txBody>
      </p:sp>
      <p:sp>
        <p:nvSpPr>
          <p:cNvPr id="7" name="Speech Bubble: Rectangle 6">
            <a:extLst>
              <a:ext uri="{FF2B5EF4-FFF2-40B4-BE49-F238E27FC236}">
                <a16:creationId xmlns:a16="http://schemas.microsoft.com/office/drawing/2014/main" id="{47DF631C-A955-4C7B-B262-FF780559F052}"/>
              </a:ext>
            </a:extLst>
          </p:cNvPr>
          <p:cNvSpPr/>
          <p:nvPr/>
        </p:nvSpPr>
        <p:spPr>
          <a:xfrm>
            <a:off x="1104153" y="5614109"/>
            <a:ext cx="2384772" cy="1070776"/>
          </a:xfrm>
          <a:prstGeom prst="wedgeRectCallout">
            <a:avLst>
              <a:gd name="adj1" fmla="val 40340"/>
              <a:gd name="adj2" fmla="val -166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Object we made</a:t>
            </a:r>
          </a:p>
        </p:txBody>
      </p:sp>
      <p:sp>
        <p:nvSpPr>
          <p:cNvPr id="8" name="Speech Bubble: Rectangle 7">
            <a:extLst>
              <a:ext uri="{FF2B5EF4-FFF2-40B4-BE49-F238E27FC236}">
                <a16:creationId xmlns:a16="http://schemas.microsoft.com/office/drawing/2014/main" id="{24D025D1-EF60-45D8-BA9B-0DF51E0D718D}"/>
              </a:ext>
            </a:extLst>
          </p:cNvPr>
          <p:cNvSpPr/>
          <p:nvPr/>
        </p:nvSpPr>
        <p:spPr>
          <a:xfrm>
            <a:off x="727968" y="4492101"/>
            <a:ext cx="1473693" cy="878766"/>
          </a:xfrm>
          <a:prstGeom prst="wedgeRectCallout">
            <a:avLst>
              <a:gd name="adj1" fmla="val 14121"/>
              <a:gd name="adj2" fmla="val -73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a:t>
            </a:r>
          </a:p>
        </p:txBody>
      </p:sp>
      <p:sp>
        <p:nvSpPr>
          <p:cNvPr id="9" name="Speech Bubble: Rectangle with Corners Rounded 8">
            <a:extLst>
              <a:ext uri="{FF2B5EF4-FFF2-40B4-BE49-F238E27FC236}">
                <a16:creationId xmlns:a16="http://schemas.microsoft.com/office/drawing/2014/main" id="{D48448FA-7D39-4895-85E7-99A2366457A3}"/>
              </a:ext>
            </a:extLst>
          </p:cNvPr>
          <p:cNvSpPr/>
          <p:nvPr/>
        </p:nvSpPr>
        <p:spPr>
          <a:xfrm>
            <a:off x="3897297" y="5087586"/>
            <a:ext cx="1965241" cy="1518082"/>
          </a:xfrm>
          <a:prstGeom prst="wedgeRoundRectCallout">
            <a:avLst>
              <a:gd name="adj1" fmla="val -10652"/>
              <a:gd name="adj2" fmla="val -101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Special option</a:t>
            </a:r>
          </a:p>
        </p:txBody>
      </p:sp>
    </p:spTree>
    <p:extLst>
      <p:ext uri="{BB962C8B-B14F-4D97-AF65-F5344CB8AC3E}">
        <p14:creationId xmlns:p14="http://schemas.microsoft.com/office/powerpoint/2010/main" val="4868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342360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2118-D018-418C-8EC1-BAB54DA8F2BA}"/>
              </a:ext>
            </a:extLst>
          </p:cNvPr>
          <p:cNvSpPr>
            <a:spLocks noGrp="1"/>
          </p:cNvSpPr>
          <p:nvPr>
            <p:ph type="title"/>
          </p:nvPr>
        </p:nvSpPr>
        <p:spPr/>
        <p:txBody>
          <a:bodyPr/>
          <a:lstStyle/>
          <a:p>
            <a:r>
              <a:rPr lang="en-US" dirty="0"/>
              <a:t>(Very) basic data visualization using ggplot2</a:t>
            </a:r>
          </a:p>
        </p:txBody>
      </p:sp>
      <p:graphicFrame>
        <p:nvGraphicFramePr>
          <p:cNvPr id="5" name="Content Placeholder 4">
            <a:extLst>
              <a:ext uri="{FF2B5EF4-FFF2-40B4-BE49-F238E27FC236}">
                <a16:creationId xmlns:a16="http://schemas.microsoft.com/office/drawing/2014/main" id="{97C29C2E-2769-4DA2-9239-3A2D374E6EBB}"/>
              </a:ext>
            </a:extLst>
          </p:cNvPr>
          <p:cNvGraphicFramePr>
            <a:graphicFrameLocks noGrp="1"/>
          </p:cNvGraphicFramePr>
          <p:nvPr>
            <p:ph idx="1"/>
            <p:extLst>
              <p:ext uri="{D42A27DB-BD31-4B8C-83A1-F6EECF244321}">
                <p14:modId xmlns:p14="http://schemas.microsoft.com/office/powerpoint/2010/main" val="985612373"/>
              </p:ext>
            </p:extLst>
          </p:nvPr>
        </p:nvGraphicFramePr>
        <p:xfrm>
          <a:off x="838200" y="1825625"/>
          <a:ext cx="428421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9E735BF-939E-4776-B519-2C7AE2543CF8}"/>
              </a:ext>
            </a:extLst>
          </p:cNvPr>
          <p:cNvPicPr>
            <a:picLocks noChangeAspect="1"/>
          </p:cNvPicPr>
          <p:nvPr/>
        </p:nvPicPr>
        <p:blipFill>
          <a:blip r:embed="rId7"/>
          <a:stretch>
            <a:fillRect/>
          </a:stretch>
        </p:blipFill>
        <p:spPr>
          <a:xfrm>
            <a:off x="5427890" y="1619505"/>
            <a:ext cx="6157942" cy="4763578"/>
          </a:xfrm>
          <a:prstGeom prst="rect">
            <a:avLst/>
          </a:prstGeom>
        </p:spPr>
      </p:pic>
    </p:spTree>
    <p:extLst>
      <p:ext uri="{BB962C8B-B14F-4D97-AF65-F5344CB8AC3E}">
        <p14:creationId xmlns:p14="http://schemas.microsoft.com/office/powerpoint/2010/main" val="817971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746C-35D7-4029-B7EA-69128F42E317}"/>
              </a:ext>
            </a:extLst>
          </p:cNvPr>
          <p:cNvSpPr>
            <a:spLocks noGrp="1"/>
          </p:cNvSpPr>
          <p:nvPr>
            <p:ph type="title"/>
          </p:nvPr>
        </p:nvSpPr>
        <p:spPr/>
        <p:txBody>
          <a:bodyPr/>
          <a:lstStyle/>
          <a:p>
            <a:r>
              <a:rPr lang="en-US" dirty="0"/>
              <a:t>Basic code</a:t>
            </a:r>
          </a:p>
        </p:txBody>
      </p:sp>
      <p:sp>
        <p:nvSpPr>
          <p:cNvPr id="3" name="Content Placeholder 2">
            <a:extLst>
              <a:ext uri="{FF2B5EF4-FFF2-40B4-BE49-F238E27FC236}">
                <a16:creationId xmlns:a16="http://schemas.microsoft.com/office/drawing/2014/main" id="{7B05E05D-55AB-41D2-ADB0-961974AEF556}"/>
              </a:ext>
            </a:extLst>
          </p:cNvPr>
          <p:cNvSpPr>
            <a:spLocks noGrp="1"/>
          </p:cNvSpPr>
          <p:nvPr>
            <p:ph idx="1"/>
          </p:nvPr>
        </p:nvSpPr>
        <p:spPr>
          <a:xfrm>
            <a:off x="838200" y="1825625"/>
            <a:ext cx="10515600" cy="651245"/>
          </a:xfrm>
        </p:spPr>
        <p:txBody>
          <a:bodyPr/>
          <a:lstStyle/>
          <a:p>
            <a:pPr marL="0" indent="0">
              <a:buNone/>
            </a:pPr>
            <a:r>
              <a:rPr lang="en-US" dirty="0"/>
              <a:t>p &lt;- </a:t>
            </a:r>
            <a:r>
              <a:rPr lang="en-US" dirty="0" err="1"/>
              <a:t>ggplot</a:t>
            </a:r>
            <a:r>
              <a:rPr lang="en-US" dirty="0"/>
              <a:t>(</a:t>
            </a:r>
            <a:r>
              <a:rPr lang="en-US" dirty="0" err="1"/>
              <a:t>plotdata</a:t>
            </a:r>
            <a:r>
              <a:rPr lang="en-US" dirty="0"/>
              <a:t>, </a:t>
            </a:r>
            <a:r>
              <a:rPr lang="en-US" dirty="0" err="1"/>
              <a:t>aes</a:t>
            </a:r>
            <a:r>
              <a:rPr lang="en-US" dirty="0"/>
              <a:t>(y=mean, x=</a:t>
            </a:r>
            <a:r>
              <a:rPr lang="en-US" dirty="0" err="1"/>
              <a:t>ecig</a:t>
            </a:r>
            <a:r>
              <a:rPr lang="en-US" dirty="0"/>
              <a:t>)) + </a:t>
            </a:r>
            <a:r>
              <a:rPr lang="en-US" dirty="0" err="1"/>
              <a:t>geom_bar</a:t>
            </a:r>
            <a:r>
              <a:rPr lang="en-US" dirty="0"/>
              <a:t>(stat="identity") </a:t>
            </a:r>
          </a:p>
          <a:p>
            <a:endParaRPr lang="en-US" dirty="0"/>
          </a:p>
        </p:txBody>
      </p:sp>
      <p:sp>
        <p:nvSpPr>
          <p:cNvPr id="4" name="Speech Bubble: Rectangle 3">
            <a:extLst>
              <a:ext uri="{FF2B5EF4-FFF2-40B4-BE49-F238E27FC236}">
                <a16:creationId xmlns:a16="http://schemas.microsoft.com/office/drawing/2014/main" id="{C4538FF7-FF0B-4AA9-A11D-0C05BA8FEE62}"/>
              </a:ext>
            </a:extLst>
          </p:cNvPr>
          <p:cNvSpPr/>
          <p:nvPr/>
        </p:nvSpPr>
        <p:spPr>
          <a:xfrm>
            <a:off x="1819922" y="3160451"/>
            <a:ext cx="2192784" cy="807868"/>
          </a:xfrm>
          <a:prstGeom prst="wedgeRectCallout">
            <a:avLst>
              <a:gd name="adj1" fmla="val 23762"/>
              <a:gd name="adj2" fmla="val -14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of dataset we are plotting</a:t>
            </a:r>
          </a:p>
        </p:txBody>
      </p:sp>
      <p:sp>
        <p:nvSpPr>
          <p:cNvPr id="5" name="Speech Bubble: Rectangle 4">
            <a:extLst>
              <a:ext uri="{FF2B5EF4-FFF2-40B4-BE49-F238E27FC236}">
                <a16:creationId xmlns:a16="http://schemas.microsoft.com/office/drawing/2014/main" id="{4EF5D05C-3290-4124-8EF7-C45786223D9D}"/>
              </a:ext>
            </a:extLst>
          </p:cNvPr>
          <p:cNvSpPr/>
          <p:nvPr/>
        </p:nvSpPr>
        <p:spPr>
          <a:xfrm>
            <a:off x="4216893" y="3657598"/>
            <a:ext cx="3009530" cy="807869"/>
          </a:xfrm>
          <a:prstGeom prst="wedgeRectCallout">
            <a:avLst>
              <a:gd name="adj1" fmla="val -5389"/>
              <a:gd name="adj2" fmla="val -205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for X and Y axis</a:t>
            </a:r>
          </a:p>
        </p:txBody>
      </p:sp>
      <p:sp>
        <p:nvSpPr>
          <p:cNvPr id="6" name="Speech Bubble: Rectangle 5">
            <a:extLst>
              <a:ext uri="{FF2B5EF4-FFF2-40B4-BE49-F238E27FC236}">
                <a16:creationId xmlns:a16="http://schemas.microsoft.com/office/drawing/2014/main" id="{80EC895E-0FD8-4E2D-AA28-94ED1F51E5D7}"/>
              </a:ext>
            </a:extLst>
          </p:cNvPr>
          <p:cNvSpPr/>
          <p:nvPr/>
        </p:nvSpPr>
        <p:spPr>
          <a:xfrm>
            <a:off x="7226423" y="4900474"/>
            <a:ext cx="3009530" cy="949910"/>
          </a:xfrm>
          <a:prstGeom prst="wedgeRectCallout">
            <a:avLst>
              <a:gd name="adj1" fmla="val -26627"/>
              <a:gd name="adj2" fmla="val -331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of graph we are making (bar graph)</a:t>
            </a:r>
          </a:p>
        </p:txBody>
      </p:sp>
      <p:sp>
        <p:nvSpPr>
          <p:cNvPr id="7" name="Speech Bubble: Rectangle 6">
            <a:extLst>
              <a:ext uri="{FF2B5EF4-FFF2-40B4-BE49-F238E27FC236}">
                <a16:creationId xmlns:a16="http://schemas.microsoft.com/office/drawing/2014/main" id="{C468FD72-6750-41A3-BB74-757982B34862}"/>
              </a:ext>
            </a:extLst>
          </p:cNvPr>
          <p:cNvSpPr/>
          <p:nvPr/>
        </p:nvSpPr>
        <p:spPr>
          <a:xfrm>
            <a:off x="692458" y="4900474"/>
            <a:ext cx="3320248" cy="949910"/>
          </a:xfrm>
          <a:prstGeom prst="wedgeRectCallout">
            <a:avLst>
              <a:gd name="adj1" fmla="val -37836"/>
              <a:gd name="adj2" fmla="val -322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we are making (a graph!) </a:t>
            </a:r>
          </a:p>
        </p:txBody>
      </p:sp>
    </p:spTree>
    <p:extLst>
      <p:ext uri="{BB962C8B-B14F-4D97-AF65-F5344CB8AC3E}">
        <p14:creationId xmlns:p14="http://schemas.microsoft.com/office/powerpoint/2010/main" val="35699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B340-A957-4DAC-A100-A85EC74DF4DE}"/>
              </a:ext>
            </a:extLst>
          </p:cNvPr>
          <p:cNvSpPr>
            <a:spLocks noGrp="1"/>
          </p:cNvSpPr>
          <p:nvPr>
            <p:ph type="title"/>
          </p:nvPr>
        </p:nvSpPr>
        <p:spPr/>
        <p:txBody>
          <a:bodyPr/>
          <a:lstStyle/>
          <a:p>
            <a:r>
              <a:rPr lang="en-US" dirty="0"/>
              <a:t>Once done, call the plot and it pops up in the “plots” window</a:t>
            </a:r>
          </a:p>
        </p:txBody>
      </p:sp>
      <p:grpSp>
        <p:nvGrpSpPr>
          <p:cNvPr id="5" name="Group 4">
            <a:extLst>
              <a:ext uri="{FF2B5EF4-FFF2-40B4-BE49-F238E27FC236}">
                <a16:creationId xmlns:a16="http://schemas.microsoft.com/office/drawing/2014/main" id="{DCDD47DB-D790-4D91-8049-DFE50E9AC85C}"/>
              </a:ext>
            </a:extLst>
          </p:cNvPr>
          <p:cNvGrpSpPr/>
          <p:nvPr/>
        </p:nvGrpSpPr>
        <p:grpSpPr>
          <a:xfrm>
            <a:off x="838200" y="2141105"/>
            <a:ext cx="7986204" cy="1360813"/>
            <a:chOff x="838200" y="2141105"/>
            <a:chExt cx="7986204" cy="1360813"/>
          </a:xfrm>
        </p:grpSpPr>
        <p:sp>
          <p:nvSpPr>
            <p:cNvPr id="6" name="Freeform: Shape 5">
              <a:extLst>
                <a:ext uri="{FF2B5EF4-FFF2-40B4-BE49-F238E27FC236}">
                  <a16:creationId xmlns:a16="http://schemas.microsoft.com/office/drawing/2014/main" id="{31781A57-BE4A-469D-B99C-BC780059875A}"/>
                </a:ext>
              </a:extLst>
            </p:cNvPr>
            <p:cNvSpPr/>
            <p:nvPr/>
          </p:nvSpPr>
          <p:spPr>
            <a:xfrm>
              <a:off x="838200" y="2141105"/>
              <a:ext cx="7986204" cy="503685"/>
            </a:xfrm>
            <a:custGeom>
              <a:avLst/>
              <a:gdLst>
                <a:gd name="connsiteX0" fmla="*/ 0 w 7986204"/>
                <a:gd name="connsiteY0" fmla="*/ 83949 h 503685"/>
                <a:gd name="connsiteX1" fmla="*/ 83949 w 7986204"/>
                <a:gd name="connsiteY1" fmla="*/ 0 h 503685"/>
                <a:gd name="connsiteX2" fmla="*/ 7902255 w 7986204"/>
                <a:gd name="connsiteY2" fmla="*/ 0 h 503685"/>
                <a:gd name="connsiteX3" fmla="*/ 7986204 w 7986204"/>
                <a:gd name="connsiteY3" fmla="*/ 83949 h 503685"/>
                <a:gd name="connsiteX4" fmla="*/ 7986204 w 7986204"/>
                <a:gd name="connsiteY4" fmla="*/ 419736 h 503685"/>
                <a:gd name="connsiteX5" fmla="*/ 7902255 w 7986204"/>
                <a:gd name="connsiteY5" fmla="*/ 503685 h 503685"/>
                <a:gd name="connsiteX6" fmla="*/ 83949 w 7986204"/>
                <a:gd name="connsiteY6" fmla="*/ 503685 h 503685"/>
                <a:gd name="connsiteX7" fmla="*/ 0 w 7986204"/>
                <a:gd name="connsiteY7" fmla="*/ 419736 h 503685"/>
                <a:gd name="connsiteX8" fmla="*/ 0 w 7986204"/>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6204" h="503685">
                  <a:moveTo>
                    <a:pt x="0" y="83949"/>
                  </a:moveTo>
                  <a:cubicBezTo>
                    <a:pt x="0" y="37585"/>
                    <a:pt x="37585" y="0"/>
                    <a:pt x="83949" y="0"/>
                  </a:cubicBezTo>
                  <a:lnTo>
                    <a:pt x="7902255" y="0"/>
                  </a:lnTo>
                  <a:cubicBezTo>
                    <a:pt x="7948619" y="0"/>
                    <a:pt x="7986204" y="37585"/>
                    <a:pt x="7986204" y="83949"/>
                  </a:cubicBezTo>
                  <a:lnTo>
                    <a:pt x="7986204" y="419736"/>
                  </a:lnTo>
                  <a:cubicBezTo>
                    <a:pt x="7986204" y="466100"/>
                    <a:pt x="7948619" y="503685"/>
                    <a:pt x="7902255"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 &lt;- </a:t>
              </a:r>
              <a:r>
                <a:rPr lang="en-US" sz="2100" kern="1200" dirty="0" err="1"/>
                <a:t>ggplot</a:t>
              </a:r>
              <a:r>
                <a:rPr lang="en-US" sz="2100" kern="1200" dirty="0"/>
                <a:t>(</a:t>
              </a:r>
              <a:r>
                <a:rPr lang="en-US" sz="2100" kern="1200"/>
                <a:t>plotdata</a:t>
              </a:r>
              <a:r>
                <a:rPr lang="en-US" sz="2100" kern="1200" dirty="0"/>
                <a:t>, </a:t>
              </a:r>
              <a:r>
                <a:rPr lang="en-US" sz="2100" kern="1200" dirty="0" err="1"/>
                <a:t>aes</a:t>
              </a:r>
              <a:r>
                <a:rPr lang="en-US" sz="2100" kern="1200" dirty="0"/>
                <a:t>(y=mean, x=</a:t>
              </a:r>
              <a:r>
                <a:rPr lang="en-US" sz="2100" kern="1200" dirty="0" err="1"/>
                <a:t>ecig</a:t>
              </a:r>
              <a:r>
                <a:rPr lang="en-US" sz="2100" kern="1200" dirty="0"/>
                <a:t>)) + </a:t>
              </a:r>
              <a:r>
                <a:rPr lang="en-US" sz="2100" kern="1200" dirty="0" err="1"/>
                <a:t>geom_bar</a:t>
              </a:r>
              <a:r>
                <a:rPr lang="en-US" sz="2100" kern="1200" dirty="0"/>
                <a:t>(stat="identity") </a:t>
              </a:r>
            </a:p>
          </p:txBody>
        </p:sp>
        <p:sp>
          <p:nvSpPr>
            <p:cNvPr id="7" name="Freeform: Shape 6">
              <a:extLst>
                <a:ext uri="{FF2B5EF4-FFF2-40B4-BE49-F238E27FC236}">
                  <a16:creationId xmlns:a16="http://schemas.microsoft.com/office/drawing/2014/main" id="{C1183325-3E2F-4D83-BBE5-7665ED15F136}"/>
                </a:ext>
              </a:extLst>
            </p:cNvPr>
            <p:cNvSpPr/>
            <p:nvPr/>
          </p:nvSpPr>
          <p:spPr>
            <a:xfrm flipH="1">
              <a:off x="838200" y="2998233"/>
              <a:ext cx="571892" cy="503685"/>
            </a:xfrm>
            <a:custGeom>
              <a:avLst/>
              <a:gdLst>
                <a:gd name="connsiteX0" fmla="*/ 0 w 571892"/>
                <a:gd name="connsiteY0" fmla="*/ 83949 h 503685"/>
                <a:gd name="connsiteX1" fmla="*/ 83949 w 571892"/>
                <a:gd name="connsiteY1" fmla="*/ 0 h 503685"/>
                <a:gd name="connsiteX2" fmla="*/ 487943 w 571892"/>
                <a:gd name="connsiteY2" fmla="*/ 0 h 503685"/>
                <a:gd name="connsiteX3" fmla="*/ 571892 w 571892"/>
                <a:gd name="connsiteY3" fmla="*/ 83949 h 503685"/>
                <a:gd name="connsiteX4" fmla="*/ 571892 w 571892"/>
                <a:gd name="connsiteY4" fmla="*/ 419736 h 503685"/>
                <a:gd name="connsiteX5" fmla="*/ 487943 w 571892"/>
                <a:gd name="connsiteY5" fmla="*/ 503685 h 503685"/>
                <a:gd name="connsiteX6" fmla="*/ 83949 w 571892"/>
                <a:gd name="connsiteY6" fmla="*/ 503685 h 503685"/>
                <a:gd name="connsiteX7" fmla="*/ 0 w 571892"/>
                <a:gd name="connsiteY7" fmla="*/ 419736 h 503685"/>
                <a:gd name="connsiteX8" fmla="*/ 0 w 57189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92" h="503685">
                  <a:moveTo>
                    <a:pt x="0" y="83949"/>
                  </a:moveTo>
                  <a:cubicBezTo>
                    <a:pt x="0" y="37585"/>
                    <a:pt x="37585" y="0"/>
                    <a:pt x="83949" y="0"/>
                  </a:cubicBezTo>
                  <a:lnTo>
                    <a:pt x="487943" y="0"/>
                  </a:lnTo>
                  <a:cubicBezTo>
                    <a:pt x="534307" y="0"/>
                    <a:pt x="571892" y="37585"/>
                    <a:pt x="571892" y="83949"/>
                  </a:cubicBezTo>
                  <a:lnTo>
                    <a:pt x="571892" y="419736"/>
                  </a:lnTo>
                  <a:cubicBezTo>
                    <a:pt x="571892" y="466100"/>
                    <a:pt x="534307" y="503685"/>
                    <a:pt x="487943"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a:t>
              </a:r>
            </a:p>
          </p:txBody>
        </p:sp>
      </p:grpSp>
      <p:pic>
        <p:nvPicPr>
          <p:cNvPr id="9" name="Picture 8">
            <a:extLst>
              <a:ext uri="{FF2B5EF4-FFF2-40B4-BE49-F238E27FC236}">
                <a16:creationId xmlns:a16="http://schemas.microsoft.com/office/drawing/2014/main" id="{809DD7BB-1F24-43E0-9610-0EF29C65CC2A}"/>
              </a:ext>
            </a:extLst>
          </p:cNvPr>
          <p:cNvPicPr>
            <a:picLocks noChangeAspect="1"/>
          </p:cNvPicPr>
          <p:nvPr/>
        </p:nvPicPr>
        <p:blipFill>
          <a:blip r:embed="rId2"/>
          <a:stretch>
            <a:fillRect/>
          </a:stretch>
        </p:blipFill>
        <p:spPr>
          <a:xfrm>
            <a:off x="4185221" y="3095207"/>
            <a:ext cx="4967658" cy="3311772"/>
          </a:xfrm>
          <a:prstGeom prst="rect">
            <a:avLst/>
          </a:prstGeom>
        </p:spPr>
      </p:pic>
      <p:cxnSp>
        <p:nvCxnSpPr>
          <p:cNvPr id="11" name="Straight Arrow Connector 10">
            <a:extLst>
              <a:ext uri="{FF2B5EF4-FFF2-40B4-BE49-F238E27FC236}">
                <a16:creationId xmlns:a16="http://schemas.microsoft.com/office/drawing/2014/main" id="{CBB2B510-87C0-4B70-BF9B-04DEE6AC6B8E}"/>
              </a:ext>
            </a:extLst>
          </p:cNvPr>
          <p:cNvCxnSpPr>
            <a:stCxn id="7" idx="7"/>
          </p:cNvCxnSpPr>
          <p:nvPr/>
        </p:nvCxnSpPr>
        <p:spPr>
          <a:xfrm>
            <a:off x="1410092" y="3417969"/>
            <a:ext cx="2673597" cy="5681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9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483-37E6-4EC6-8826-A17AC1937E3A}"/>
              </a:ext>
            </a:extLst>
          </p:cNvPr>
          <p:cNvSpPr>
            <a:spLocks noGrp="1"/>
          </p:cNvSpPr>
          <p:nvPr>
            <p:ph type="title"/>
          </p:nvPr>
        </p:nvSpPr>
        <p:spPr/>
        <p:txBody>
          <a:bodyPr/>
          <a:lstStyle/>
          <a:p>
            <a:r>
              <a:rPr lang="en-US" dirty="0"/>
              <a:t>That graph looks bad!</a:t>
            </a:r>
          </a:p>
        </p:txBody>
      </p:sp>
      <p:sp>
        <p:nvSpPr>
          <p:cNvPr id="3" name="Content Placeholder 2">
            <a:extLst>
              <a:ext uri="{FF2B5EF4-FFF2-40B4-BE49-F238E27FC236}">
                <a16:creationId xmlns:a16="http://schemas.microsoft.com/office/drawing/2014/main" id="{87880CDE-D53A-49F9-A829-C394A78E2889}"/>
              </a:ext>
            </a:extLst>
          </p:cNvPr>
          <p:cNvSpPr>
            <a:spLocks noGrp="1"/>
          </p:cNvSpPr>
          <p:nvPr>
            <p:ph idx="1"/>
          </p:nvPr>
        </p:nvSpPr>
        <p:spPr/>
        <p:txBody>
          <a:bodyPr/>
          <a:lstStyle/>
          <a:p>
            <a:r>
              <a:rPr lang="en-US" dirty="0"/>
              <a:t>Let’s see why ggplot2 is “an iterative” process- each iteration fixes a problem with graph</a:t>
            </a:r>
          </a:p>
          <a:p>
            <a:pPr marL="0" indent="0">
              <a:buNone/>
            </a:pPr>
            <a:endParaRPr lang="en-US" dirty="0"/>
          </a:p>
        </p:txBody>
      </p:sp>
      <p:pic>
        <p:nvPicPr>
          <p:cNvPr id="7" name="Picture 6">
            <a:extLst>
              <a:ext uri="{FF2B5EF4-FFF2-40B4-BE49-F238E27FC236}">
                <a16:creationId xmlns:a16="http://schemas.microsoft.com/office/drawing/2014/main" id="{B7965021-128F-452A-8869-FA3314149A52}"/>
              </a:ext>
            </a:extLst>
          </p:cNvPr>
          <p:cNvPicPr>
            <a:picLocks noChangeAspect="1"/>
          </p:cNvPicPr>
          <p:nvPr/>
        </p:nvPicPr>
        <p:blipFill>
          <a:blip r:embed="rId2"/>
          <a:stretch>
            <a:fillRect/>
          </a:stretch>
        </p:blipFill>
        <p:spPr>
          <a:xfrm>
            <a:off x="758625" y="2737235"/>
            <a:ext cx="7762875" cy="4029075"/>
          </a:xfrm>
          <a:prstGeom prst="rect">
            <a:avLst/>
          </a:prstGeom>
        </p:spPr>
      </p:pic>
    </p:spTree>
    <p:extLst>
      <p:ext uri="{BB962C8B-B14F-4D97-AF65-F5344CB8AC3E}">
        <p14:creationId xmlns:p14="http://schemas.microsoft.com/office/powerpoint/2010/main" val="409944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200923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DDCF-DAA9-4E7F-8948-01DF87A0FD97}"/>
              </a:ext>
            </a:extLst>
          </p:cNvPr>
          <p:cNvSpPr>
            <a:spLocks noGrp="1"/>
          </p:cNvSpPr>
          <p:nvPr>
            <p:ph type="title"/>
          </p:nvPr>
        </p:nvSpPr>
        <p:spPr/>
        <p:txBody>
          <a:bodyPr/>
          <a:lstStyle/>
          <a:p>
            <a:r>
              <a:rPr lang="en-US" dirty="0"/>
              <a:t>Thanks so much for your participation!</a:t>
            </a:r>
          </a:p>
        </p:txBody>
      </p:sp>
      <p:sp>
        <p:nvSpPr>
          <p:cNvPr id="3" name="Content Placeholder 2">
            <a:extLst>
              <a:ext uri="{FF2B5EF4-FFF2-40B4-BE49-F238E27FC236}">
                <a16:creationId xmlns:a16="http://schemas.microsoft.com/office/drawing/2014/main" id="{29F3C17F-5680-4F94-8CD9-83221BD0B79E}"/>
              </a:ext>
            </a:extLst>
          </p:cNvPr>
          <p:cNvSpPr>
            <a:spLocks noGrp="1"/>
          </p:cNvSpPr>
          <p:nvPr>
            <p:ph idx="1"/>
          </p:nvPr>
        </p:nvSpPr>
        <p:spPr/>
        <p:txBody>
          <a:bodyPr/>
          <a:lstStyle/>
          <a:p>
            <a:r>
              <a:rPr lang="en-US" sz="4400" dirty="0"/>
              <a:t>Questions? </a:t>
            </a:r>
          </a:p>
          <a:p>
            <a:endParaRPr lang="en-US" sz="4400" dirty="0"/>
          </a:p>
          <a:p>
            <a:pPr marL="0" indent="0">
              <a:buNone/>
            </a:pPr>
            <a:r>
              <a:rPr lang="en-US" sz="4400" dirty="0">
                <a:hlinkClick r:id="rId2"/>
              </a:rPr>
              <a:t>Samuell.swift@state.nm.us</a:t>
            </a:r>
            <a:endParaRPr lang="en-US" sz="4400" dirty="0"/>
          </a:p>
          <a:p>
            <a:pPr marL="0" indent="0">
              <a:buNone/>
            </a:pPr>
            <a:endParaRPr lang="en-US" sz="4400" dirty="0"/>
          </a:p>
          <a:p>
            <a:pPr marL="0" indent="0">
              <a:buNone/>
            </a:pPr>
            <a:r>
              <a:rPr lang="en-US" sz="4400" dirty="0">
                <a:hlinkClick r:id="rId3"/>
              </a:rPr>
              <a:t>ltomedi@salud.unm.edu</a:t>
            </a:r>
            <a:endParaRPr lang="en-US" sz="4400" dirty="0"/>
          </a:p>
          <a:p>
            <a:pPr marL="0" indent="0">
              <a:buNone/>
            </a:pPr>
            <a:endParaRPr lang="en-US" dirty="0"/>
          </a:p>
        </p:txBody>
      </p:sp>
    </p:spTree>
    <p:extLst>
      <p:ext uri="{BB962C8B-B14F-4D97-AF65-F5344CB8AC3E}">
        <p14:creationId xmlns:p14="http://schemas.microsoft.com/office/powerpoint/2010/main" val="53192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8639" y="2079096"/>
            <a:ext cx="19858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70C0"/>
                </a:solidFill>
                <a:latin typeface="Segoe UI Black" panose="020B0A02040204020203" pitchFamily="34" charset="0"/>
                <a:ea typeface="Segoe UI Black" panose="020B0A02040204020203" pitchFamily="34" charset="0"/>
              </a:rPr>
              <a:t>What is </a:t>
            </a:r>
          </a:p>
        </p:txBody>
      </p:sp>
      <p:pic>
        <p:nvPicPr>
          <p:cNvPr id="2050" name="Picture 2" descr="https://www.r-project.org/logo/Rlogo.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923430" y="2830914"/>
            <a:ext cx="1467824" cy="113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449431" y="3022772"/>
            <a:ext cx="604490" cy="77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70C0"/>
                </a:solidFill>
                <a:latin typeface="Segoe UI Black" panose="020B0A02040204020203" pitchFamily="34" charset="0"/>
                <a:ea typeface="Segoe UI Black" panose="020B0A02040204020203" pitchFamily="34" charset="0"/>
              </a:rPr>
              <a:t>?</a:t>
            </a:r>
          </a:p>
        </p:txBody>
      </p:sp>
      <p:grpSp>
        <p:nvGrpSpPr>
          <p:cNvPr id="8" name="Group 7"/>
          <p:cNvGrpSpPr/>
          <p:nvPr/>
        </p:nvGrpSpPr>
        <p:grpSpPr>
          <a:xfrm>
            <a:off x="227277" y="331212"/>
            <a:ext cx="4760359" cy="1736436"/>
            <a:chOff x="624441" y="629095"/>
            <a:chExt cx="4760359" cy="1736436"/>
          </a:xfrm>
        </p:grpSpPr>
        <p:sp>
          <p:nvSpPr>
            <p:cNvPr id="5" name="Rectangle 4"/>
            <p:cNvSpPr/>
            <p:nvPr/>
          </p:nvSpPr>
          <p:spPr>
            <a:xfrm>
              <a:off x="1985818" y="1118590"/>
              <a:ext cx="3398982" cy="854364"/>
            </a:xfrm>
            <a:prstGeom prst="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Language &amp;</a:t>
              </a:r>
            </a:p>
            <a:p>
              <a:pPr algn="ctr"/>
              <a:r>
                <a:rPr lang="en-US" sz="2400" b="1" dirty="0">
                  <a:solidFill>
                    <a:srgbClr val="0070C0"/>
                  </a:solidFill>
                </a:rPr>
                <a:t> Environment</a:t>
              </a:r>
            </a:p>
          </p:txBody>
        </p:sp>
        <p:sp>
          <p:nvSpPr>
            <p:cNvPr id="7" name="Diamond 6"/>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duotone>
                <a:schemeClr val="accent2">
                  <a:shade val="45000"/>
                  <a:satMod val="135000"/>
                </a:schemeClr>
                <a:prstClr val="white"/>
              </a:duotone>
            </a:blip>
            <a:stretch>
              <a:fillRect/>
            </a:stretch>
          </p:blipFill>
          <p:spPr>
            <a:xfrm>
              <a:off x="1033969" y="1118590"/>
              <a:ext cx="1018980" cy="1018980"/>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221673" y="4747387"/>
            <a:ext cx="4760359" cy="1736436"/>
            <a:chOff x="624441" y="629095"/>
            <a:chExt cx="4760359" cy="1736436"/>
          </a:xfrm>
        </p:grpSpPr>
        <p:sp>
          <p:nvSpPr>
            <p:cNvPr id="11" name="Rectangle 10"/>
            <p:cNvSpPr/>
            <p:nvPr/>
          </p:nvSpPr>
          <p:spPr>
            <a:xfrm>
              <a:off x="1985818" y="1118590"/>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Customizable</a:t>
              </a:r>
            </a:p>
          </p:txBody>
        </p:sp>
        <p:sp>
          <p:nvSpPr>
            <p:cNvPr id="12" name="Diamond 11"/>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5">
            <a:duotone>
              <a:schemeClr val="accent6">
                <a:shade val="45000"/>
                <a:satMod val="135000"/>
              </a:schemeClr>
              <a:prstClr val="white"/>
            </a:duotone>
          </a:blip>
          <a:srcRect b="19143"/>
          <a:stretch/>
        </p:blipFill>
        <p:spPr>
          <a:xfrm>
            <a:off x="588238" y="5143828"/>
            <a:ext cx="1116114" cy="902458"/>
          </a:xfrm>
          <a:prstGeom prst="rect">
            <a:avLst/>
          </a:prstGeom>
          <a:ln>
            <a:noFill/>
          </a:ln>
          <a:effectLst>
            <a:outerShdw blurRad="292100" dist="139700" dir="2700000" algn="tl" rotWithShape="0">
              <a:srgbClr val="333333">
                <a:alpha val="65000"/>
              </a:srgbClr>
            </a:outerShdw>
          </a:effectLst>
        </p:spPr>
      </p:pic>
      <p:grpSp>
        <p:nvGrpSpPr>
          <p:cNvPr id="17" name="Group 16"/>
          <p:cNvGrpSpPr/>
          <p:nvPr/>
        </p:nvGrpSpPr>
        <p:grpSpPr>
          <a:xfrm>
            <a:off x="636805" y="2493170"/>
            <a:ext cx="3585682" cy="1736436"/>
            <a:chOff x="624441" y="629095"/>
            <a:chExt cx="3585682" cy="1736436"/>
          </a:xfrm>
        </p:grpSpPr>
        <p:sp>
          <p:nvSpPr>
            <p:cNvPr id="18" name="Rectangle 17"/>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FREE!</a:t>
              </a:r>
            </a:p>
          </p:txBody>
        </p:sp>
        <p:sp>
          <p:nvSpPr>
            <p:cNvPr id="19" name="Diamond 18"/>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rotWithShape="1">
          <a:blip r:embed="rId6">
            <a:duotone>
              <a:schemeClr val="accent4">
                <a:shade val="45000"/>
                <a:satMod val="135000"/>
              </a:schemeClr>
              <a:prstClr val="white"/>
            </a:duotone>
          </a:blip>
          <a:srcRect b="15136"/>
          <a:stretch/>
        </p:blipFill>
        <p:spPr>
          <a:xfrm>
            <a:off x="994647" y="2933613"/>
            <a:ext cx="1122351" cy="952467"/>
          </a:xfrm>
          <a:prstGeom prst="rect">
            <a:avLst/>
          </a:prstGeom>
          <a:ln>
            <a:noFill/>
          </a:ln>
          <a:effectLst>
            <a:outerShdw blurRad="292100" dist="139700" dir="2700000" algn="tl" rotWithShape="0">
              <a:srgbClr val="333333">
                <a:alpha val="65000"/>
              </a:srgbClr>
            </a:outerShdw>
          </a:effectLst>
        </p:spPr>
      </p:pic>
      <p:grpSp>
        <p:nvGrpSpPr>
          <p:cNvPr id="23" name="Group 22"/>
          <p:cNvGrpSpPr/>
          <p:nvPr/>
        </p:nvGrpSpPr>
        <p:grpSpPr>
          <a:xfrm>
            <a:off x="7339378" y="379671"/>
            <a:ext cx="4572847" cy="1736436"/>
            <a:chOff x="1572565" y="729689"/>
            <a:chExt cx="4572847" cy="1736436"/>
          </a:xfrm>
        </p:grpSpPr>
        <p:sp>
          <p:nvSpPr>
            <p:cNvPr id="24" name="Rectangle 23"/>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Statistics</a:t>
              </a:r>
            </a:p>
          </p:txBody>
        </p:sp>
        <p:sp>
          <p:nvSpPr>
            <p:cNvPr id="25" name="Diamond 24"/>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duotone>
              <a:schemeClr val="accent6">
                <a:shade val="45000"/>
                <a:satMod val="135000"/>
              </a:schemeClr>
              <a:prstClr val="white"/>
            </a:duotone>
          </a:blip>
          <a:stretch>
            <a:fillRect/>
          </a:stretch>
        </p:blipFill>
        <p:spPr>
          <a:xfrm>
            <a:off x="10579236" y="847130"/>
            <a:ext cx="827941" cy="827941"/>
          </a:xfrm>
          <a:prstGeom prst="rect">
            <a:avLst/>
          </a:prstGeom>
          <a:ln>
            <a:noFill/>
          </a:ln>
          <a:effectLst>
            <a:outerShdw blurRad="292100" dist="139700" dir="2700000" algn="tl" rotWithShape="0">
              <a:srgbClr val="333333">
                <a:alpha val="65000"/>
              </a:srgbClr>
            </a:outerShdw>
          </a:effectLst>
        </p:spPr>
      </p:pic>
      <p:grpSp>
        <p:nvGrpSpPr>
          <p:cNvPr id="28" name="Group 27"/>
          <p:cNvGrpSpPr/>
          <p:nvPr/>
        </p:nvGrpSpPr>
        <p:grpSpPr>
          <a:xfrm>
            <a:off x="8113428" y="2434696"/>
            <a:ext cx="3543950" cy="1736436"/>
            <a:chOff x="1985819" y="590382"/>
            <a:chExt cx="3543950" cy="1736436"/>
          </a:xfrm>
        </p:grpSpPr>
        <p:sp>
          <p:nvSpPr>
            <p:cNvPr id="29" name="Rectangle 28"/>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0070C0"/>
                  </a:solidFill>
                </a:rPr>
                <a:t> Community</a:t>
              </a:r>
            </a:p>
          </p:txBody>
        </p:sp>
        <p:sp>
          <p:nvSpPr>
            <p:cNvPr id="30" name="Diamond 29"/>
            <p:cNvSpPr/>
            <p:nvPr/>
          </p:nvSpPr>
          <p:spPr>
            <a:xfrm>
              <a:off x="3691733" y="590382"/>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339378" y="4726839"/>
            <a:ext cx="4572847" cy="1736436"/>
            <a:chOff x="1572565" y="729689"/>
            <a:chExt cx="4572847" cy="1736436"/>
          </a:xfrm>
        </p:grpSpPr>
        <p:sp>
          <p:nvSpPr>
            <p:cNvPr id="32" name="Rectangle 31"/>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Online Training</a:t>
              </a:r>
            </a:p>
          </p:txBody>
        </p:sp>
        <p:sp>
          <p:nvSpPr>
            <p:cNvPr id="33" name="Diamond 32"/>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rotWithShape="1">
          <a:blip r:embed="rId8">
            <a:duotone>
              <a:schemeClr val="accent2">
                <a:shade val="45000"/>
                <a:satMod val="135000"/>
              </a:schemeClr>
              <a:prstClr val="white"/>
            </a:duotone>
          </a:blip>
          <a:srcRect b="12909"/>
          <a:stretch/>
        </p:blipFill>
        <p:spPr>
          <a:xfrm>
            <a:off x="10215908" y="2891862"/>
            <a:ext cx="1044903" cy="910016"/>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rotWithShape="1">
          <a:blip r:embed="rId9">
            <a:duotone>
              <a:schemeClr val="accent4">
                <a:shade val="45000"/>
                <a:satMod val="135000"/>
              </a:schemeClr>
              <a:prstClr val="white"/>
            </a:duotone>
          </a:blip>
          <a:srcRect b="16511"/>
          <a:stretch/>
        </p:blipFill>
        <p:spPr>
          <a:xfrm>
            <a:off x="10465395" y="5134111"/>
            <a:ext cx="1055622" cy="881330"/>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8134464" y="6483823"/>
            <a:ext cx="2444772" cy="338554"/>
          </a:xfrm>
          <a:prstGeom prst="rect">
            <a:avLst/>
          </a:prstGeom>
          <a:noFill/>
        </p:spPr>
        <p:txBody>
          <a:bodyPr wrap="none" rtlCol="0">
            <a:spAutoFit/>
          </a:bodyPr>
          <a:lstStyle/>
          <a:p>
            <a:r>
              <a:rPr lang="en-US" sz="1600" i="1" dirty="0">
                <a:solidFill>
                  <a:schemeClr val="bg1">
                    <a:lumMod val="50000"/>
                  </a:schemeClr>
                </a:solidFill>
              </a:rPr>
              <a:t>https://www.r-project.org/</a:t>
            </a:r>
          </a:p>
        </p:txBody>
      </p:sp>
    </p:spTree>
    <p:extLst>
      <p:ext uri="{BB962C8B-B14F-4D97-AF65-F5344CB8AC3E}">
        <p14:creationId xmlns:p14="http://schemas.microsoft.com/office/powerpoint/2010/main" val="360884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There are Some Disadvantages to R</a:t>
            </a:r>
          </a:p>
        </p:txBody>
      </p:sp>
      <p:sp>
        <p:nvSpPr>
          <p:cNvPr id="3" name="Content Placeholder 2"/>
          <p:cNvSpPr>
            <a:spLocks noGrp="1"/>
          </p:cNvSpPr>
          <p:nvPr>
            <p:ph idx="1"/>
          </p:nvPr>
        </p:nvSpPr>
        <p:spPr>
          <a:xfrm>
            <a:off x="838199" y="1574158"/>
            <a:ext cx="10967977" cy="4768770"/>
          </a:xfrm>
          <a:solidFill>
            <a:schemeClr val="bg1">
              <a:lumMod val="85000"/>
            </a:schemeClr>
          </a:solidFill>
        </p:spPr>
        <p:txBody>
          <a:bodyPr>
            <a:normAutofit/>
          </a:bodyPr>
          <a:lstStyle/>
          <a:p>
            <a:pPr marL="457200" indent="-457200">
              <a:lnSpc>
                <a:spcPct val="150000"/>
              </a:lnSpc>
              <a:buFont typeface="Wingdings" panose="05000000000000000000" pitchFamily="2" charset="2"/>
              <a:buChar char="Ø"/>
            </a:pPr>
            <a:r>
              <a:rPr lang="en-US" dirty="0"/>
              <a:t>Can be less intuitive to learn then other programs</a:t>
            </a:r>
          </a:p>
          <a:p>
            <a:pPr marL="457200" indent="-457200">
              <a:lnSpc>
                <a:spcPct val="150000"/>
              </a:lnSpc>
              <a:buFont typeface="Wingdings" panose="05000000000000000000" pitchFamily="2" charset="2"/>
              <a:buChar char="Ø"/>
            </a:pPr>
            <a:r>
              <a:rPr lang="en-US" dirty="0"/>
              <a:t>Updates require maintenance</a:t>
            </a:r>
          </a:p>
          <a:p>
            <a:pPr marL="457200" indent="-457200">
              <a:lnSpc>
                <a:spcPct val="150000"/>
              </a:lnSpc>
              <a:buFont typeface="Wingdings" panose="05000000000000000000" pitchFamily="2" charset="2"/>
              <a:buChar char="Ø"/>
            </a:pPr>
            <a:r>
              <a:rPr lang="en-US" dirty="0"/>
              <a:t>Security</a:t>
            </a:r>
          </a:p>
          <a:p>
            <a:pPr marL="457200" indent="-457200">
              <a:lnSpc>
                <a:spcPct val="150000"/>
              </a:lnSpc>
              <a:buFont typeface="Wingdings" panose="05000000000000000000" pitchFamily="2" charset="2"/>
              <a:buChar char="Ø"/>
            </a:pPr>
            <a:r>
              <a:rPr lang="en-US" dirty="0"/>
              <a:t>Can be slower than other languages</a:t>
            </a:r>
          </a:p>
          <a:p>
            <a:pPr marL="457200" indent="-457200">
              <a:lnSpc>
                <a:spcPct val="150000"/>
              </a:lnSpc>
              <a:buFont typeface="Wingdings" panose="05000000000000000000" pitchFamily="2" charset="2"/>
              <a:buChar char="Ø"/>
            </a:pPr>
            <a:r>
              <a:rPr lang="en-US" dirty="0"/>
              <a:t>Some packages are not great quality</a:t>
            </a:r>
          </a:p>
          <a:p>
            <a:pPr marL="457200" indent="-457200">
              <a:lnSpc>
                <a:spcPct val="150000"/>
              </a:lnSpc>
              <a:buFont typeface="Wingdings" panose="05000000000000000000" pitchFamily="2" charset="2"/>
              <a:buChar char="Ø"/>
            </a:pPr>
            <a:r>
              <a:rPr lang="en-US" dirty="0"/>
              <a:t>Memory management</a:t>
            </a:r>
          </a:p>
          <a:p>
            <a:pPr marL="457200" indent="-457200">
              <a:lnSpc>
                <a:spcPct val="150000"/>
              </a:lnSpc>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duotone>
              <a:schemeClr val="accent5">
                <a:shade val="45000"/>
                <a:satMod val="135000"/>
              </a:schemeClr>
              <a:prstClr val="white"/>
            </a:duotone>
          </a:blip>
          <a:srcRect l="7789" r="9369" b="17754"/>
          <a:stretch/>
        </p:blipFill>
        <p:spPr>
          <a:xfrm>
            <a:off x="8252749" y="3067291"/>
            <a:ext cx="2708476" cy="2688998"/>
          </a:xfrm>
          <a:prstGeom prst="rect">
            <a:avLst/>
          </a:prstGeom>
        </p:spPr>
      </p:pic>
    </p:spTree>
    <p:extLst>
      <p:ext uri="{BB962C8B-B14F-4D97-AF65-F5344CB8AC3E}">
        <p14:creationId xmlns:p14="http://schemas.microsoft.com/office/powerpoint/2010/main" val="138138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066"/>
          <a:stretch/>
        </p:blipFill>
        <p:spPr>
          <a:xfrm>
            <a:off x="506038" y="1475908"/>
            <a:ext cx="7315200" cy="390632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6146157" y="598745"/>
            <a:ext cx="4236334" cy="1754326"/>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2"/>
                </a:solidFill>
              </a:rPr>
              <a:t>It is possible to work directly in the R Console, but it is clunky!  </a:t>
            </a:r>
          </a:p>
          <a:p>
            <a:pPr algn="ctr"/>
            <a:endParaRPr lang="en-US" sz="1200" dirty="0"/>
          </a:p>
        </p:txBody>
      </p:sp>
      <p:sp>
        <p:nvSpPr>
          <p:cNvPr id="4" name="TextBox 3"/>
          <p:cNvSpPr txBox="1"/>
          <p:nvPr/>
        </p:nvSpPr>
        <p:spPr>
          <a:xfrm>
            <a:off x="7098632" y="4289621"/>
            <a:ext cx="4404539" cy="2185214"/>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6">
                    <a:lumMod val="75000"/>
                  </a:schemeClr>
                </a:solidFill>
              </a:rPr>
              <a:t>R Studio is an integrated development environment (IDE) that can be more user friendly</a:t>
            </a:r>
          </a:p>
          <a:p>
            <a:pPr algn="ctr"/>
            <a:endParaRPr lang="en-US" sz="1200" dirty="0"/>
          </a:p>
        </p:txBody>
      </p:sp>
      <p:cxnSp>
        <p:nvCxnSpPr>
          <p:cNvPr id="10" name="Straight Arrow Connector 9"/>
          <p:cNvCxnSpPr/>
          <p:nvPr/>
        </p:nvCxnSpPr>
        <p:spPr>
          <a:xfrm flipH="1">
            <a:off x="6515364" y="2548135"/>
            <a:ext cx="1967696" cy="879676"/>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a:spLocks noChangeAspect="1"/>
          </p:cNvSpPr>
          <p:nvPr/>
        </p:nvSpPr>
        <p:spPr>
          <a:xfrm>
            <a:off x="1575183" y="1453225"/>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9" name="TextBox 28"/>
          <p:cNvSpPr txBox="1"/>
          <p:nvPr/>
        </p:nvSpPr>
        <p:spPr>
          <a:xfrm>
            <a:off x="9619451" y="6481098"/>
            <a:ext cx="2444772" cy="338554"/>
          </a:xfrm>
          <a:prstGeom prst="rect">
            <a:avLst/>
          </a:prstGeom>
          <a:noFill/>
        </p:spPr>
        <p:txBody>
          <a:bodyPr wrap="none" rtlCol="0">
            <a:spAutoFit/>
          </a:bodyPr>
          <a:lstStyle/>
          <a:p>
            <a:r>
              <a:rPr lang="en-US" sz="1600" i="1" dirty="0">
                <a:solidFill>
                  <a:schemeClr val="bg1">
                    <a:lumMod val="50000"/>
                  </a:schemeClr>
                </a:solidFill>
              </a:rPr>
              <a:t>https://www.rstudio.com/</a:t>
            </a:r>
          </a:p>
        </p:txBody>
      </p:sp>
      <p:cxnSp>
        <p:nvCxnSpPr>
          <p:cNvPr id="31" name="Straight Connector 30"/>
          <p:cNvCxnSpPr/>
          <p:nvPr/>
        </p:nvCxnSpPr>
        <p:spPr>
          <a:xfrm flipH="1" flipV="1">
            <a:off x="4623751" y="1852641"/>
            <a:ext cx="644935" cy="7441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475289" y="580289"/>
            <a:ext cx="1463040" cy="1463040"/>
            <a:chOff x="2998339" y="2865892"/>
            <a:chExt cx="1463040" cy="1463040"/>
          </a:xfrm>
        </p:grpSpPr>
        <p:sp>
          <p:nvSpPr>
            <p:cNvPr id="16" name="Oval 15"/>
            <p:cNvSpPr>
              <a:spLocks noChangeAspect="1"/>
            </p:cNvSpPr>
            <p:nvPr/>
          </p:nvSpPr>
          <p:spPr>
            <a:xfrm>
              <a:off x="2998339" y="2865892"/>
              <a:ext cx="1463040" cy="1463040"/>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p:cNvSpPr txBox="1"/>
            <p:nvPr/>
          </p:nvSpPr>
          <p:spPr>
            <a:xfrm>
              <a:off x="3122280" y="3285526"/>
              <a:ext cx="1176065" cy="523220"/>
            </a:xfrm>
            <a:prstGeom prst="rect">
              <a:avLst/>
            </a:prstGeom>
            <a:noFill/>
          </p:spPr>
          <p:txBody>
            <a:bodyPr wrap="square" rtlCol="0">
              <a:spAutoFit/>
            </a:bodyPr>
            <a:lstStyle/>
            <a:p>
              <a:pPr algn="ctr"/>
              <a:r>
                <a:rPr lang="en-US" sz="2800" dirty="0">
                  <a:solidFill>
                    <a:schemeClr val="bg1"/>
                  </a:solidFill>
                </a:rPr>
                <a:t>Plots</a:t>
              </a:r>
            </a:p>
          </p:txBody>
        </p:sp>
      </p:grpSp>
      <p:cxnSp>
        <p:nvCxnSpPr>
          <p:cNvPr id="37" name="Straight Connector 36"/>
          <p:cNvCxnSpPr/>
          <p:nvPr/>
        </p:nvCxnSpPr>
        <p:spPr>
          <a:xfrm flipH="1">
            <a:off x="3342202" y="4016415"/>
            <a:ext cx="1433093" cy="5570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144611" y="2184446"/>
            <a:ext cx="940963" cy="65253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08225" y="2235427"/>
            <a:ext cx="2723969" cy="2723969"/>
            <a:chOff x="4952539" y="3661384"/>
            <a:chExt cx="2723969" cy="2723969"/>
          </a:xfrm>
        </p:grpSpPr>
        <p:sp>
          <p:nvSpPr>
            <p:cNvPr id="7" name="Oval 6"/>
            <p:cNvSpPr>
              <a:spLocks noChangeAspect="1"/>
            </p:cNvSpPr>
            <p:nvPr/>
          </p:nvSpPr>
          <p:spPr>
            <a:xfrm>
              <a:off x="4952539" y="3661384"/>
              <a:ext cx="2723969" cy="272396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5428" t="20072" r="83360" b="69295"/>
            <a:stretch/>
          </p:blipFill>
          <p:spPr>
            <a:xfrm>
              <a:off x="5137630" y="4450567"/>
              <a:ext cx="2236508" cy="1192987"/>
            </a:xfrm>
            <a:prstGeom prst="rect">
              <a:avLst/>
            </a:prstGeom>
          </p:spPr>
        </p:pic>
      </p:grpSp>
      <p:cxnSp>
        <p:nvCxnSpPr>
          <p:cNvPr id="47" name="Straight Connector 46"/>
          <p:cNvCxnSpPr/>
          <p:nvPr/>
        </p:nvCxnSpPr>
        <p:spPr>
          <a:xfrm flipH="1" flipV="1">
            <a:off x="7570381" y="0"/>
            <a:ext cx="553695" cy="61898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3" idx="6"/>
          </p:cNvCxnSpPr>
          <p:nvPr/>
        </p:nvCxnSpPr>
        <p:spPr>
          <a:xfrm flipH="1">
            <a:off x="2165287" y="1432663"/>
            <a:ext cx="1310003" cy="3156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2755900" y="5867400"/>
            <a:ext cx="1562100" cy="99060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44594" y="4935316"/>
            <a:ext cx="56206" cy="4470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7344256" y="4063221"/>
            <a:ext cx="1672153" cy="5102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5" idx="0"/>
          </p:cNvCxnSpPr>
          <p:nvPr/>
        </p:nvCxnSpPr>
        <p:spPr>
          <a:xfrm flipH="1" flipV="1">
            <a:off x="8934668" y="2349427"/>
            <a:ext cx="158602" cy="7848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9174450" y="1852641"/>
            <a:ext cx="3017551" cy="15710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a:spLocks noChangeAspect="1"/>
          </p:cNvSpPr>
          <p:nvPr/>
        </p:nvSpPr>
        <p:spPr>
          <a:xfrm>
            <a:off x="8798218" y="3134230"/>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2" name="Group 21"/>
          <p:cNvGrpSpPr/>
          <p:nvPr/>
        </p:nvGrpSpPr>
        <p:grpSpPr>
          <a:xfrm>
            <a:off x="7646855" y="446365"/>
            <a:ext cx="1972596" cy="1972596"/>
            <a:chOff x="6304191" y="2689466"/>
            <a:chExt cx="1972596" cy="1972596"/>
          </a:xfrm>
        </p:grpSpPr>
        <p:sp>
          <p:nvSpPr>
            <p:cNvPr id="13" name="Oval 12"/>
            <p:cNvSpPr>
              <a:spLocks noChangeAspect="1"/>
            </p:cNvSpPr>
            <p:nvPr/>
          </p:nvSpPr>
          <p:spPr>
            <a:xfrm>
              <a:off x="6304191" y="2689466"/>
              <a:ext cx="1972596" cy="1972596"/>
            </a:xfrm>
            <a:prstGeom prst="ellipse">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extBox 13"/>
            <p:cNvSpPr txBox="1"/>
            <p:nvPr/>
          </p:nvSpPr>
          <p:spPr>
            <a:xfrm>
              <a:off x="6540343" y="3195190"/>
              <a:ext cx="1483566" cy="961148"/>
            </a:xfrm>
            <a:prstGeom prst="rect">
              <a:avLst/>
            </a:prstGeom>
            <a:noFill/>
          </p:spPr>
          <p:txBody>
            <a:bodyPr wrap="square" rtlCol="0">
              <a:spAutoFit/>
            </a:bodyPr>
            <a:lstStyle/>
            <a:p>
              <a:pPr algn="ctr"/>
              <a:r>
                <a:rPr lang="en-US" sz="2800" dirty="0">
                  <a:solidFill>
                    <a:schemeClr val="bg1"/>
                  </a:solidFill>
                </a:rPr>
                <a:t>Code History</a:t>
              </a:r>
            </a:p>
          </p:txBody>
        </p:sp>
      </p:grpSp>
      <p:grpSp>
        <p:nvGrpSpPr>
          <p:cNvPr id="28" name="Group 27"/>
          <p:cNvGrpSpPr/>
          <p:nvPr/>
        </p:nvGrpSpPr>
        <p:grpSpPr>
          <a:xfrm>
            <a:off x="8917812" y="3670873"/>
            <a:ext cx="2468880" cy="2468880"/>
            <a:chOff x="8153882" y="4073843"/>
            <a:chExt cx="2468880" cy="2468880"/>
          </a:xfrm>
        </p:grpSpPr>
        <p:sp>
          <p:nvSpPr>
            <p:cNvPr id="9" name="Oval 8"/>
            <p:cNvSpPr>
              <a:spLocks noChangeAspect="1"/>
            </p:cNvSpPr>
            <p:nvPr/>
          </p:nvSpPr>
          <p:spPr>
            <a:xfrm>
              <a:off x="8153882" y="4073843"/>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extBox 9"/>
            <p:cNvSpPr txBox="1"/>
            <p:nvPr/>
          </p:nvSpPr>
          <p:spPr>
            <a:xfrm>
              <a:off x="8410520" y="4873347"/>
              <a:ext cx="1955604" cy="954107"/>
            </a:xfrm>
            <a:prstGeom prst="rect">
              <a:avLst/>
            </a:prstGeom>
            <a:noFill/>
          </p:spPr>
          <p:txBody>
            <a:bodyPr wrap="square" rtlCol="0">
              <a:spAutoFit/>
            </a:bodyPr>
            <a:lstStyle/>
            <a:p>
              <a:pPr algn="ctr"/>
              <a:r>
                <a:rPr lang="en-US" sz="2800" dirty="0">
                  <a:solidFill>
                    <a:schemeClr val="bg1"/>
                  </a:solidFill>
                </a:rPr>
                <a:t>Code/Script Editor</a:t>
              </a:r>
            </a:p>
          </p:txBody>
        </p:sp>
      </p:grpSp>
      <p:grpSp>
        <p:nvGrpSpPr>
          <p:cNvPr id="26" name="Group 25"/>
          <p:cNvGrpSpPr/>
          <p:nvPr/>
        </p:nvGrpSpPr>
        <p:grpSpPr>
          <a:xfrm>
            <a:off x="5884685" y="5187335"/>
            <a:ext cx="1463040" cy="1463040"/>
            <a:chOff x="702247" y="3708083"/>
            <a:chExt cx="1463040" cy="1463040"/>
          </a:xfrm>
        </p:grpSpPr>
        <p:sp>
          <p:nvSpPr>
            <p:cNvPr id="11" name="Oval 10"/>
            <p:cNvSpPr>
              <a:spLocks noChangeAspect="1"/>
            </p:cNvSpPr>
            <p:nvPr/>
          </p:nvSpPr>
          <p:spPr>
            <a:xfrm>
              <a:off x="702247" y="3708083"/>
              <a:ext cx="1463040" cy="1463040"/>
            </a:xfrm>
            <a:prstGeom prst="ellipse">
              <a:avLst/>
            </a:prstGeom>
            <a:solidFill>
              <a:schemeClr val="accent6">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p:cNvSpPr txBox="1"/>
            <p:nvPr/>
          </p:nvSpPr>
          <p:spPr>
            <a:xfrm>
              <a:off x="838200" y="3962549"/>
              <a:ext cx="1176065" cy="954107"/>
            </a:xfrm>
            <a:prstGeom prst="rect">
              <a:avLst/>
            </a:prstGeom>
            <a:noFill/>
          </p:spPr>
          <p:txBody>
            <a:bodyPr wrap="square" rtlCol="0">
              <a:spAutoFit/>
            </a:bodyPr>
            <a:lstStyle/>
            <a:p>
              <a:pPr algn="ctr"/>
              <a:r>
                <a:rPr lang="en-US" sz="2800" dirty="0">
                  <a:solidFill>
                    <a:schemeClr val="bg1"/>
                  </a:solidFill>
                </a:rPr>
                <a:t>Cheat- sheets</a:t>
              </a:r>
            </a:p>
          </p:txBody>
        </p:sp>
      </p:grpSp>
      <p:grpSp>
        <p:nvGrpSpPr>
          <p:cNvPr id="27" name="Group 26"/>
          <p:cNvGrpSpPr/>
          <p:nvPr/>
        </p:nvGrpSpPr>
        <p:grpSpPr>
          <a:xfrm>
            <a:off x="917206" y="3670873"/>
            <a:ext cx="2468880" cy="2468880"/>
            <a:chOff x="2115404" y="4366997"/>
            <a:chExt cx="2468880" cy="2468880"/>
          </a:xfrm>
        </p:grpSpPr>
        <p:sp>
          <p:nvSpPr>
            <p:cNvPr id="18" name="Oval 17"/>
            <p:cNvSpPr>
              <a:spLocks noChangeAspect="1"/>
            </p:cNvSpPr>
            <p:nvPr/>
          </p:nvSpPr>
          <p:spPr>
            <a:xfrm>
              <a:off x="2115404" y="4366997"/>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Box 18"/>
            <p:cNvSpPr txBox="1"/>
            <p:nvPr/>
          </p:nvSpPr>
          <p:spPr>
            <a:xfrm>
              <a:off x="2372042" y="5124383"/>
              <a:ext cx="1955604" cy="954107"/>
            </a:xfrm>
            <a:prstGeom prst="rect">
              <a:avLst/>
            </a:prstGeom>
            <a:noFill/>
          </p:spPr>
          <p:txBody>
            <a:bodyPr wrap="square" rtlCol="0">
              <a:spAutoFit/>
            </a:bodyPr>
            <a:lstStyle/>
            <a:p>
              <a:pPr algn="ctr"/>
              <a:r>
                <a:rPr lang="en-US" sz="2800" dirty="0">
                  <a:solidFill>
                    <a:schemeClr val="bg1"/>
                  </a:solidFill>
                </a:rPr>
                <a:t>Auto-Completion</a:t>
              </a:r>
            </a:p>
          </p:txBody>
        </p:sp>
      </p:grpSp>
    </p:spTree>
    <p:extLst>
      <p:ext uri="{BB962C8B-B14F-4D97-AF65-F5344CB8AC3E}">
        <p14:creationId xmlns:p14="http://schemas.microsoft.com/office/powerpoint/2010/main" val="423812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27822-39B7-4A6A-8C47-78A9B14F6B29}"/>
              </a:ext>
            </a:extLst>
          </p:cNvPr>
          <p:cNvPicPr>
            <a:picLocks noChangeAspect="1"/>
          </p:cNvPicPr>
          <p:nvPr/>
        </p:nvPicPr>
        <p:blipFill>
          <a:blip r:embed="rId2"/>
          <a:stretch>
            <a:fillRect/>
          </a:stretch>
        </p:blipFill>
        <p:spPr>
          <a:xfrm>
            <a:off x="131156" y="0"/>
            <a:ext cx="11929688" cy="6858000"/>
          </a:xfrm>
          <a:prstGeom prst="rect">
            <a:avLst/>
          </a:prstGeom>
        </p:spPr>
      </p:pic>
      <p:sp>
        <p:nvSpPr>
          <p:cNvPr id="4" name="Rectangle 3">
            <a:extLst>
              <a:ext uri="{FF2B5EF4-FFF2-40B4-BE49-F238E27FC236}">
                <a16:creationId xmlns:a16="http://schemas.microsoft.com/office/drawing/2014/main" id="{EAE9724A-595D-4B9A-B5B7-396DB80D2FDB}"/>
              </a:ext>
            </a:extLst>
          </p:cNvPr>
          <p:cNvSpPr/>
          <p:nvPr/>
        </p:nvSpPr>
        <p:spPr>
          <a:xfrm>
            <a:off x="706814" y="1436955"/>
            <a:ext cx="3602766" cy="1512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script panel is where permanent programs can be saved</a:t>
            </a:r>
          </a:p>
        </p:txBody>
      </p:sp>
      <p:sp>
        <p:nvSpPr>
          <p:cNvPr id="6" name="Callout: Right Arrow 5">
            <a:extLst>
              <a:ext uri="{FF2B5EF4-FFF2-40B4-BE49-F238E27FC236}">
                <a16:creationId xmlns:a16="http://schemas.microsoft.com/office/drawing/2014/main" id="{C4B1CC53-665F-4CFC-B6C5-24E14F2BB5DA}"/>
              </a:ext>
            </a:extLst>
          </p:cNvPr>
          <p:cNvSpPr/>
          <p:nvPr/>
        </p:nvSpPr>
        <p:spPr>
          <a:xfrm>
            <a:off x="6096001" y="1349406"/>
            <a:ext cx="3323208" cy="247687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 you create will be saved here to the “global environment”</a:t>
            </a:r>
          </a:p>
        </p:txBody>
      </p:sp>
      <p:sp>
        <p:nvSpPr>
          <p:cNvPr id="7" name="Callout: Right Arrow 6">
            <a:extLst>
              <a:ext uri="{FF2B5EF4-FFF2-40B4-BE49-F238E27FC236}">
                <a16:creationId xmlns:a16="http://schemas.microsoft.com/office/drawing/2014/main" id="{B2C76F21-0D99-4E28-AEA7-3A9BCBE26928}"/>
              </a:ext>
            </a:extLst>
          </p:cNvPr>
          <p:cNvSpPr/>
          <p:nvPr/>
        </p:nvSpPr>
        <p:spPr>
          <a:xfrm>
            <a:off x="5974672" y="4962617"/>
            <a:ext cx="4039340" cy="149144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Plots will appear here, also you can access packages and the help window from here</a:t>
            </a:r>
          </a:p>
        </p:txBody>
      </p:sp>
      <p:sp>
        <p:nvSpPr>
          <p:cNvPr id="8" name="Rectangle 7">
            <a:extLst>
              <a:ext uri="{FF2B5EF4-FFF2-40B4-BE49-F238E27FC236}">
                <a16:creationId xmlns:a16="http://schemas.microsoft.com/office/drawing/2014/main" id="{72785407-2275-43C0-92BE-8DA6BF18346E}"/>
              </a:ext>
            </a:extLst>
          </p:cNvPr>
          <p:cNvSpPr/>
          <p:nvPr/>
        </p:nvSpPr>
        <p:spPr>
          <a:xfrm>
            <a:off x="452761" y="5051394"/>
            <a:ext cx="3923930" cy="126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also freely code in the console here</a:t>
            </a:r>
          </a:p>
        </p:txBody>
      </p:sp>
    </p:spTree>
    <p:extLst>
      <p:ext uri="{BB962C8B-B14F-4D97-AF65-F5344CB8AC3E}">
        <p14:creationId xmlns:p14="http://schemas.microsoft.com/office/powerpoint/2010/main" val="8314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5194" t="33901" r="110" b="5743"/>
          <a:stretch/>
        </p:blipFill>
        <p:spPr>
          <a:xfrm>
            <a:off x="292100" y="2628899"/>
            <a:ext cx="4775200" cy="2964051"/>
          </a:xfrm>
          <a:prstGeom prst="rect">
            <a:avLst/>
          </a:prstGeom>
        </p:spPr>
      </p:pic>
      <p:sp>
        <p:nvSpPr>
          <p:cNvPr id="4" name="Down Arrow 3"/>
          <p:cNvSpPr/>
          <p:nvPr/>
        </p:nvSpPr>
        <p:spPr>
          <a:xfrm>
            <a:off x="1930400" y="2139949"/>
            <a:ext cx="431800" cy="75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42970" y="342900"/>
            <a:ext cx="4929170" cy="707886"/>
          </a:xfrm>
          <a:prstGeom prst="rect">
            <a:avLst/>
          </a:prstGeom>
          <a:noFill/>
        </p:spPr>
        <p:txBody>
          <a:bodyPr wrap="none" rtlCol="0">
            <a:spAutoFit/>
          </a:bodyPr>
          <a:lstStyle/>
          <a:p>
            <a:r>
              <a:rPr lang="en-US" sz="4000" dirty="0"/>
              <a:t>Downloading Packages</a:t>
            </a:r>
          </a:p>
        </p:txBody>
      </p:sp>
      <p:sp>
        <p:nvSpPr>
          <p:cNvPr id="6" name="TextBox 5"/>
          <p:cNvSpPr txBox="1"/>
          <p:nvPr/>
        </p:nvSpPr>
        <p:spPr>
          <a:xfrm>
            <a:off x="292100" y="1303694"/>
            <a:ext cx="4557245" cy="830997"/>
          </a:xfrm>
          <a:prstGeom prst="rect">
            <a:avLst/>
          </a:prstGeom>
          <a:noFill/>
        </p:spPr>
        <p:txBody>
          <a:bodyPr wrap="square" rtlCol="0">
            <a:spAutoFit/>
          </a:bodyPr>
          <a:lstStyle/>
          <a:p>
            <a:pPr algn="ctr"/>
            <a:r>
              <a:rPr lang="en-US" sz="2400" dirty="0"/>
              <a:t>In the “packages” tab you can search for and download packages</a:t>
            </a:r>
          </a:p>
        </p:txBody>
      </p:sp>
      <p:sp>
        <p:nvSpPr>
          <p:cNvPr id="7" name="TextBox 6"/>
          <p:cNvSpPr txBox="1"/>
          <p:nvPr/>
        </p:nvSpPr>
        <p:spPr>
          <a:xfrm>
            <a:off x="5397500" y="2772096"/>
            <a:ext cx="66040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can also type:</a:t>
            </a:r>
          </a:p>
          <a:p>
            <a:r>
              <a:rPr lang="en-US" sz="2400" dirty="0" err="1">
                <a:latin typeface="Courier New" panose="02070309020205020404" pitchFamily="49" charset="0"/>
                <a:cs typeface="Courier New" panose="02070309020205020404" pitchFamily="49" charset="0"/>
              </a:rPr>
              <a:t>install.packages</a:t>
            </a:r>
            <a:r>
              <a:rPr lang="en-US" sz="2400" dirty="0">
                <a:latin typeface="Courier New" panose="02070309020205020404" pitchFamily="49" charset="0"/>
                <a:cs typeface="Courier New" panose="02070309020205020404" pitchFamily="49" charset="0"/>
              </a:rPr>
              <a:t>("&lt;package name&gt;") </a:t>
            </a:r>
            <a:r>
              <a:rPr lang="en-US" sz="2400" dirty="0">
                <a:cs typeface="Courier New" panose="02070309020205020404" pitchFamily="49" charset="0"/>
              </a:rPr>
              <a:t>into the console</a:t>
            </a:r>
          </a:p>
          <a:p>
            <a:endParaRPr lang="en-US" sz="2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cs typeface="Courier New" panose="02070309020205020404" pitchFamily="49" charset="0"/>
              </a:rPr>
              <a:t>Once the package is downloaded, the contents can be made available by using:</a:t>
            </a:r>
          </a:p>
          <a:p>
            <a:r>
              <a:rPr lang="en-US" sz="2400" dirty="0">
                <a:latin typeface="Courier New" panose="02070309020205020404" pitchFamily="49" charset="0"/>
                <a:cs typeface="Courier New" panose="02070309020205020404" pitchFamily="49" charset="0"/>
              </a:rPr>
              <a:t>library("&lt;package name&gt;")</a:t>
            </a:r>
          </a:p>
        </p:txBody>
      </p:sp>
    </p:spTree>
    <p:extLst>
      <p:ext uri="{BB962C8B-B14F-4D97-AF65-F5344CB8AC3E}">
        <p14:creationId xmlns:p14="http://schemas.microsoft.com/office/powerpoint/2010/main" val="2861410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TotalTime>
  <Words>1537</Words>
  <Application>Microsoft Office PowerPoint</Application>
  <PresentationFormat>Widescreen</PresentationFormat>
  <Paragraphs>234</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Courier New</vt:lpstr>
      <vt:lpstr>Segoe UI Black</vt:lpstr>
      <vt:lpstr>Wingdings</vt:lpstr>
      <vt:lpstr>Office Theme</vt:lpstr>
      <vt:lpstr>Basic R Skill-Building for Epidemiological Data Analysis</vt:lpstr>
      <vt:lpstr>Welcome!</vt:lpstr>
      <vt:lpstr>Lets find out who is in the audience</vt:lpstr>
      <vt:lpstr>PowerPoint Presentation</vt:lpstr>
      <vt:lpstr>There are Some Disadvantages to R</vt:lpstr>
      <vt:lpstr>PowerPoint Presentation</vt:lpstr>
      <vt:lpstr>PowerPoint Presentation</vt:lpstr>
      <vt:lpstr>PowerPoint Presentation</vt:lpstr>
      <vt:lpstr>PowerPoint Presentation</vt:lpstr>
      <vt:lpstr>Commonly Used Packages</vt:lpstr>
      <vt:lpstr>PowerPoint Presentation</vt:lpstr>
      <vt:lpstr>PowerPoint Presentation</vt:lpstr>
      <vt:lpstr>Identifying and Correcting Data Errors </vt:lpstr>
      <vt:lpstr>How Would You Identify Other Errors?</vt:lpstr>
      <vt:lpstr>Part 2- merging data, using a package, looking for help, and visualizing data</vt:lpstr>
      <vt:lpstr>Section contents</vt:lpstr>
      <vt:lpstr>Merging two files together- the basics</vt:lpstr>
      <vt:lpstr>Ingredients needed</vt:lpstr>
      <vt:lpstr>Types of joins in statistical software</vt:lpstr>
      <vt:lpstr>The code</vt:lpstr>
      <vt:lpstr>The data</vt:lpstr>
      <vt:lpstr>The result</vt:lpstr>
      <vt:lpstr>Code demonstration interlude.. </vt:lpstr>
      <vt:lpstr>Where to find help/ resources </vt:lpstr>
      <vt:lpstr>Help Menu</vt:lpstr>
      <vt:lpstr>Help Menu</vt:lpstr>
      <vt:lpstr>Using code to ask for help</vt:lpstr>
      <vt:lpstr>Resources for learning R</vt:lpstr>
      <vt:lpstr>Code demonstration interlude.. </vt:lpstr>
      <vt:lpstr>Calculate some basic statistics using a package</vt:lpstr>
      <vt:lpstr>Create a table looking at e cigarette use by family history </vt:lpstr>
      <vt:lpstr>Epitools package</vt:lpstr>
      <vt:lpstr>Code demonstration interlude.. </vt:lpstr>
      <vt:lpstr>(Very) basic data visualization using ggplot2</vt:lpstr>
      <vt:lpstr>Basic code</vt:lpstr>
      <vt:lpstr>Once done, call the plot and it pops up in the “plots” window</vt:lpstr>
      <vt:lpstr>That graph looks bad!</vt:lpstr>
      <vt:lpstr>Code demonstration interlude.. </vt:lpstr>
      <vt:lpstr>Thanks so much for your participation!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2- merging data, using a package, looking for help, and visualizing data</dc:title>
  <dc:creator>Samuel Swift</dc:creator>
  <cp:lastModifiedBy>Samuel Swift</cp:lastModifiedBy>
  <cp:revision>7</cp:revision>
  <dcterms:created xsi:type="dcterms:W3CDTF">2022-05-09T15:00:25Z</dcterms:created>
  <dcterms:modified xsi:type="dcterms:W3CDTF">2022-05-20T18:28:47Z</dcterms:modified>
</cp:coreProperties>
</file>